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81" r:id="rId6"/>
    <p:sldId id="283" r:id="rId7"/>
    <p:sldId id="285" r:id="rId8"/>
    <p:sldId id="290" r:id="rId9"/>
    <p:sldId id="299" r:id="rId10"/>
    <p:sldId id="302" r:id="rId11"/>
    <p:sldId id="303" r:id="rId12"/>
    <p:sldId id="301" r:id="rId13"/>
    <p:sldId id="307" r:id="rId14"/>
    <p:sldId id="304" r:id="rId15"/>
    <p:sldId id="306" r:id="rId16"/>
    <p:sldId id="305" r:id="rId17"/>
    <p:sldId id="308" r:id="rId18"/>
    <p:sldId id="284" r:id="rId19"/>
    <p:sldId id="269" r:id="rId20"/>
    <p:sldId id="294" r:id="rId21"/>
    <p:sldId id="324" r:id="rId22"/>
    <p:sldId id="296" r:id="rId23"/>
    <p:sldId id="297" r:id="rId24"/>
    <p:sldId id="314" r:id="rId25"/>
    <p:sldId id="315" r:id="rId26"/>
    <p:sldId id="317" r:id="rId27"/>
    <p:sldId id="316" r:id="rId28"/>
    <p:sldId id="318" r:id="rId29"/>
    <p:sldId id="319" r:id="rId30"/>
    <p:sldId id="326" r:id="rId31"/>
    <p:sldId id="279" r:id="rId32"/>
    <p:sldId id="273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uli" panose="02000503000000000000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6E9A"/>
    <a:srgbClr val="354C6B"/>
    <a:srgbClr val="1F2C3E"/>
    <a:srgbClr val="293D56"/>
    <a:srgbClr val="2C405D"/>
    <a:srgbClr val="374F70"/>
    <a:srgbClr val="023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574C2D-4FC0-45C3-9902-7AF3FDA9AA06}">
  <a:tblStyle styleId="{37574C2D-4FC0-45C3-9902-7AF3FDA9AA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81039"/>
  </p:normalViewPr>
  <p:slideViewPr>
    <p:cSldViewPr snapToGrid="0" snapToObjects="1">
      <p:cViewPr varScale="1">
        <p:scale>
          <a:sx n="126" d="100"/>
          <a:sy n="126" d="100"/>
        </p:scale>
        <p:origin x="114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iAP</a:t>
            </a:r>
            <a:r>
              <a:rPr lang="pt-PT" dirty="0"/>
              <a:t> = </a:t>
            </a: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Interoperabilidade na Administração Pública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 err="1"/>
              <a:t>Comecando</a:t>
            </a:r>
            <a:r>
              <a:rPr lang="pt-PT" dirty="0"/>
              <a:t> pelo </a:t>
            </a:r>
            <a:r>
              <a:rPr lang="pt-PT" dirty="0" err="1"/>
              <a:t>issuer</a:t>
            </a:r>
            <a:r>
              <a:rPr lang="pt-PT" dirty="0"/>
              <a:t>, este campo é o mais simples dos três, apenas contem o URL do emissor do pedido, a plataforma CLAV.</a:t>
            </a:r>
          </a:p>
        </p:txBody>
      </p:sp>
    </p:spTree>
    <p:extLst>
      <p:ext uri="{BB962C8B-B14F-4D97-AF65-F5344CB8AC3E}">
        <p14:creationId xmlns:p14="http://schemas.microsoft.com/office/powerpoint/2010/main" val="172299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De seguida, passamos para a parte da assinatura digital.</a:t>
            </a:r>
          </a:p>
          <a:p>
            <a:pPr marL="139700" indent="0">
              <a:buNone/>
            </a:pPr>
            <a:r>
              <a:rPr lang="pt-PT" dirty="0"/>
              <a:t>Como podemos ver, utilizamos o SHA-1 para assinar digitalmente o pedido, sendo este o valor do </a:t>
            </a:r>
            <a:r>
              <a:rPr lang="pt-PT" dirty="0" err="1"/>
              <a:t>digest</a:t>
            </a:r>
            <a:r>
              <a:rPr lang="pt-PT" dirty="0"/>
              <a:t>  produzido.</a:t>
            </a:r>
          </a:p>
          <a:p>
            <a:pPr marL="139700" indent="0">
              <a:buNone/>
            </a:pPr>
            <a:r>
              <a:rPr lang="pt-PT" dirty="0"/>
              <a:t>Por fim podemos ver onde é inserido o  certificado X509 fornecido pela AMA previamente.</a:t>
            </a:r>
          </a:p>
        </p:txBody>
      </p:sp>
    </p:spTree>
    <p:extLst>
      <p:ext uri="{BB962C8B-B14F-4D97-AF65-F5344CB8AC3E}">
        <p14:creationId xmlns:p14="http://schemas.microsoft.com/office/powerpoint/2010/main" val="94400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Por fim temos o ultimo campo, o das extensões.</a:t>
            </a:r>
          </a:p>
          <a:p>
            <a:pPr marL="139700" indent="0">
              <a:buNone/>
            </a:pPr>
            <a:r>
              <a:rPr lang="pt-PT" dirty="0"/>
              <a:t>É neste campo que especificamos os atributos que vamos requisitar ao utilizador.</a:t>
            </a:r>
          </a:p>
          <a:p>
            <a:pPr marL="139700" indent="0">
              <a:buNone/>
            </a:pPr>
            <a:r>
              <a:rPr lang="pt-PT" dirty="0"/>
              <a:t>Neste caso vamos requisitar o seu Numero de identificação civil, e o nome completo. </a:t>
            </a:r>
          </a:p>
          <a:p>
            <a:pPr marL="139700" indent="0">
              <a:buNone/>
            </a:pPr>
            <a:r>
              <a:rPr lang="pt-PT" dirty="0"/>
              <a:t>É importante referir que a </a:t>
            </a:r>
            <a:r>
              <a:rPr lang="pt-PT" dirty="0" err="1"/>
              <a:t>flag</a:t>
            </a:r>
            <a:r>
              <a:rPr lang="pt-PT" dirty="0"/>
              <a:t> </a:t>
            </a:r>
            <a:r>
              <a:rPr lang="pt-PT" b="1" dirty="0" err="1"/>
              <a:t>isRequired</a:t>
            </a:r>
            <a:r>
              <a:rPr lang="pt-PT" b="0" dirty="0"/>
              <a:t> está com valor </a:t>
            </a:r>
            <a:r>
              <a:rPr lang="pt-PT" b="0" dirty="0" err="1"/>
              <a:t>true</a:t>
            </a:r>
            <a:r>
              <a:rPr lang="pt-PT" b="0" dirty="0"/>
              <a:t>, sendo obrigatório ao utilizador fornecer ambos os atributos.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0833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Aqui está o esqueleto da resposta ao pedido de autenticação, conhecido como Response.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Este contem 3 secções importantes  que vamos explorar brevemente de seguida.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 err="1"/>
              <a:t>Informacao</a:t>
            </a:r>
            <a:r>
              <a:rPr lang="pt-PT" dirty="0"/>
              <a:t> sobre o emissor da resposta ao pedido de autenticação.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 err="1"/>
              <a:t>Extensoes</a:t>
            </a:r>
            <a:r>
              <a:rPr lang="pt-PT" dirty="0"/>
              <a:t>,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O estado da resposta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Asserção, que contem a resposta à informação pedida.</a:t>
            </a:r>
          </a:p>
          <a:p>
            <a:pPr marL="825500" lvl="1" indent="-228600">
              <a:buFont typeface="+mj-lt"/>
              <a:buAutoNum type="arabicPeriod"/>
            </a:pPr>
            <a:endParaRPr lang="pt-PT" dirty="0"/>
          </a:p>
          <a:p>
            <a:pPr marL="825500" lvl="1" indent="-228600">
              <a:buFont typeface="+mj-lt"/>
              <a:buAutoNum type="arabicPeriod"/>
            </a:pPr>
            <a:endParaRPr lang="pt-PT" dirty="0"/>
          </a:p>
          <a:p>
            <a:pPr marL="139700" lvl="0" indent="0">
              <a:buFont typeface="+mj-lt"/>
              <a:buNone/>
            </a:pPr>
            <a:r>
              <a:rPr lang="pt-PT" dirty="0"/>
              <a:t>Na raiz do Response podemos ver informação básica sobre o pedido.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Um identificador que nos mostra a que pedido de autenticação esta a responder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Um </a:t>
            </a:r>
            <a:r>
              <a:rPr lang="pt-PT" dirty="0" err="1"/>
              <a:t>timestamp</a:t>
            </a:r>
            <a:r>
              <a:rPr lang="pt-PT" dirty="0"/>
              <a:t> com o instante da resposta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O destino, neste caso o URL de </a:t>
            </a:r>
            <a:r>
              <a:rPr lang="pt-PT" dirty="0" err="1"/>
              <a:t>callback</a:t>
            </a:r>
            <a:r>
              <a:rPr lang="pt-PT" dirty="0"/>
              <a:t> que especificamos anteriormente</a:t>
            </a:r>
          </a:p>
        </p:txBody>
      </p:sp>
    </p:spTree>
    <p:extLst>
      <p:ext uri="{BB962C8B-B14F-4D97-AF65-F5344CB8AC3E}">
        <p14:creationId xmlns:p14="http://schemas.microsoft.com/office/powerpoint/2010/main" val="1881215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Neste campo podemos verificar quem é o emissor desta resposta, neste caso o servidor responsável pela autenticação via CC</a:t>
            </a:r>
          </a:p>
        </p:txBody>
      </p:sp>
    </p:spTree>
    <p:extLst>
      <p:ext uri="{BB962C8B-B14F-4D97-AF65-F5344CB8AC3E}">
        <p14:creationId xmlns:p14="http://schemas.microsoft.com/office/powerpoint/2010/main" val="113044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Neste caso podemos verificar  o nível de autenticação utilizado.</a:t>
            </a:r>
          </a:p>
          <a:p>
            <a:pPr marL="139700" indent="0">
              <a:buNone/>
            </a:pPr>
            <a:r>
              <a:rPr lang="pt-PT" dirty="0"/>
              <a:t>Como no </a:t>
            </a:r>
            <a:r>
              <a:rPr lang="pt-PT" dirty="0" err="1"/>
              <a:t>AuthnRequest</a:t>
            </a:r>
            <a:r>
              <a:rPr lang="pt-PT" dirty="0"/>
              <a:t> não especificamos foi utilizado o </a:t>
            </a:r>
            <a:r>
              <a:rPr lang="pt-PT" dirty="0" err="1"/>
              <a:t>nivel</a:t>
            </a:r>
            <a:r>
              <a:rPr lang="pt-PT" dirty="0"/>
              <a:t> 4 (o mais alto), ou seja, via cartão de cidadão.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 err="1"/>
              <a:t>Nivel</a:t>
            </a:r>
            <a:r>
              <a:rPr lang="pt-PT" dirty="0"/>
              <a:t> 4 – CC</a:t>
            </a:r>
          </a:p>
          <a:p>
            <a:pPr marL="139700" indent="0">
              <a:buNone/>
            </a:pPr>
            <a:r>
              <a:rPr lang="pt-PT" dirty="0" err="1"/>
              <a:t>Nivel</a:t>
            </a:r>
            <a:r>
              <a:rPr lang="pt-PT" dirty="0"/>
              <a:t> 3 – CMD</a:t>
            </a:r>
          </a:p>
          <a:p>
            <a:pPr marL="139700" indent="0">
              <a:buNone/>
            </a:pPr>
            <a:r>
              <a:rPr lang="pt-PT" dirty="0" err="1"/>
              <a:t>Nivel</a:t>
            </a:r>
            <a:r>
              <a:rPr lang="pt-PT" dirty="0"/>
              <a:t> 2 – CMD c/ </a:t>
            </a:r>
            <a:r>
              <a:rPr lang="pt-PT" dirty="0" err="1"/>
              <a:t>Twitter</a:t>
            </a:r>
            <a:endParaRPr lang="pt-PT" dirty="0"/>
          </a:p>
          <a:p>
            <a:pPr marL="139700" indent="0">
              <a:buNone/>
            </a:pPr>
            <a:r>
              <a:rPr lang="pt-PT" dirty="0" err="1"/>
              <a:t>Nivel</a:t>
            </a:r>
            <a:r>
              <a:rPr lang="pt-PT" dirty="0"/>
              <a:t> 1 – Redes sociais e </a:t>
            </a:r>
            <a:r>
              <a:rPr lang="pt-PT" dirty="0" err="1"/>
              <a:t>username</a:t>
            </a:r>
            <a:r>
              <a:rPr lang="pt-PT" dirty="0"/>
              <a:t>/</a:t>
            </a:r>
            <a:r>
              <a:rPr lang="pt-PT" dirty="0" err="1"/>
              <a:t>pw</a:t>
            </a:r>
            <a:endParaRPr lang="pt-PT" dirty="0"/>
          </a:p>
          <a:p>
            <a:pPr marL="13970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56355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Neste campo vem informação sobre o estado da resposta.</a:t>
            </a:r>
          </a:p>
          <a:p>
            <a:pPr marL="139700" indent="0">
              <a:buNone/>
            </a:pPr>
            <a:r>
              <a:rPr lang="pt-PT" dirty="0"/>
              <a:t>Apenas existe um valor de sucesso, mas existem vários tipos de erro pra insucesso.</a:t>
            </a:r>
          </a:p>
          <a:p>
            <a:pPr marL="914400" lvl="1" indent="-317500"/>
            <a:r>
              <a:rPr lang="pt-PT" dirty="0"/>
              <a:t>Erro vindo da plataforma CLAV</a:t>
            </a:r>
          </a:p>
          <a:p>
            <a:pPr marL="914400" lvl="1" indent="-317500"/>
            <a:r>
              <a:rPr lang="pt-PT" dirty="0"/>
              <a:t>Erro vindo do </a:t>
            </a:r>
            <a:r>
              <a:rPr lang="pt-PT" dirty="0" err="1"/>
              <a:t>backend</a:t>
            </a:r>
            <a:r>
              <a:rPr lang="pt-PT" dirty="0"/>
              <a:t> do </a:t>
            </a:r>
            <a:r>
              <a:rPr lang="pt-PT" dirty="0" err="1"/>
              <a:t>Autenticacao.gov</a:t>
            </a:r>
            <a:endParaRPr lang="pt-PT" dirty="0"/>
          </a:p>
          <a:p>
            <a:pPr marL="914400" lvl="1" indent="-317500"/>
            <a:r>
              <a:rPr lang="pt-PT" dirty="0"/>
              <a:t>Erro quando o utilizador nega a autenticação, falha o código PIN, nega os dados pedidos, </a:t>
            </a:r>
            <a:r>
              <a:rPr lang="pt-PT" dirty="0" err="1"/>
              <a:t>etc</a:t>
            </a:r>
            <a:endParaRPr lang="pt-PT" dirty="0"/>
          </a:p>
          <a:p>
            <a:pPr marL="914400" lvl="1" indent="-317500"/>
            <a:r>
              <a:rPr lang="pt-PT" dirty="0"/>
              <a:t>Erro quando requisitamos atributos inexistentes </a:t>
            </a:r>
          </a:p>
          <a:p>
            <a:pPr marL="914400" lvl="1" indent="-317500"/>
            <a:r>
              <a:rPr lang="pt-PT" dirty="0" err="1"/>
              <a:t>etc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4316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Esta é a secção mais importante de toda a resposta.</a:t>
            </a:r>
          </a:p>
          <a:p>
            <a:pPr marL="139700" indent="0">
              <a:buNone/>
            </a:pPr>
            <a:r>
              <a:rPr lang="pt-PT" dirty="0"/>
              <a:t>No campo </a:t>
            </a:r>
            <a:r>
              <a:rPr lang="pt-PT" dirty="0" err="1"/>
              <a:t>Assertion</a:t>
            </a:r>
            <a:r>
              <a:rPr lang="pt-PT" dirty="0"/>
              <a:t> encontramos a informação requisitada previamente.</a:t>
            </a:r>
          </a:p>
          <a:p>
            <a:pPr marL="139700" indent="0">
              <a:buNone/>
            </a:pPr>
            <a:r>
              <a:rPr lang="pt-PT" dirty="0"/>
              <a:t>Neste exemplo foi pedido o atributo </a:t>
            </a:r>
            <a:r>
              <a:rPr lang="pt-PT" dirty="0" err="1"/>
              <a:t>NomeCompleto</a:t>
            </a:r>
            <a:r>
              <a:rPr lang="pt-PT" dirty="0"/>
              <a:t> , sendo retornado o nome Octávio </a:t>
            </a:r>
            <a:r>
              <a:rPr lang="pt-PT" dirty="0" err="1"/>
              <a:t>Jose</a:t>
            </a:r>
            <a:r>
              <a:rPr lang="pt-PT" dirty="0"/>
              <a:t> Azevedo Maia.</a:t>
            </a:r>
          </a:p>
        </p:txBody>
      </p:sp>
    </p:spTree>
    <p:extLst>
      <p:ext uri="{BB962C8B-B14F-4D97-AF65-F5344CB8AC3E}">
        <p14:creationId xmlns:p14="http://schemas.microsoft.com/office/powerpoint/2010/main" val="1587530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Muli"/>
                <a:ea typeface="Muli"/>
                <a:cs typeface="Muli"/>
                <a:sym typeface="Muli"/>
              </a:rPr>
              <a:t>Como referimos previamente na descrição do problema, de modo a proteger a API de ataques informáticos, esta tem de ser autenticada.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Muli"/>
                <a:ea typeface="Muli"/>
                <a:cs typeface="Muli"/>
                <a:sym typeface="Muli"/>
              </a:rPr>
              <a:t>Para tal, foi decidido implementar um sistema de chaves API.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Muli"/>
                <a:ea typeface="Muli"/>
                <a:cs typeface="Muli"/>
                <a:sym typeface="Muli"/>
              </a:rPr>
              <a:t>Para obter uma chave API é necessário fornecer informações como email de contacto, a entidade ou empresa que pede este acesso.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Muli"/>
                <a:ea typeface="Muli"/>
                <a:cs typeface="Muli"/>
                <a:sym typeface="Muli"/>
              </a:rPr>
              <a:t>Estas chaves tem uma vida útil de 30 dias após a sua emissão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Muli"/>
                <a:ea typeface="Muli"/>
                <a:cs typeface="Muli"/>
                <a:sym typeface="Muli"/>
              </a:rPr>
              <a:t>Com estas chaves API podemos obter estatísticas relativas ao numero de pedidos feitos por cada chave API, limitando o numero de </a:t>
            </a:r>
            <a:r>
              <a:rPr lang="pt-PT" dirty="0" err="1">
                <a:latin typeface="Muli"/>
                <a:ea typeface="Muli"/>
                <a:cs typeface="Muli"/>
                <a:sym typeface="Muli"/>
              </a:rPr>
              <a:t>queries</a:t>
            </a:r>
            <a:r>
              <a:rPr lang="pt-PT" dirty="0">
                <a:latin typeface="Muli"/>
                <a:ea typeface="Muli"/>
                <a:cs typeface="Muli"/>
                <a:sym typeface="Muli"/>
              </a:rPr>
              <a:t> por hora, dia, semana,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Muli"/>
                <a:ea typeface="Muli"/>
                <a:cs typeface="Muli"/>
                <a:sym typeface="Muli"/>
              </a:rPr>
              <a:t>Caso seja detetado algum padrão irregular podemos facilmente desativar uma chave API </a:t>
            </a:r>
          </a:p>
        </p:txBody>
      </p:sp>
    </p:spTree>
    <p:extLst>
      <p:ext uri="{BB962C8B-B14F-4D97-AF65-F5344CB8AC3E}">
        <p14:creationId xmlns:p14="http://schemas.microsoft.com/office/powerpoint/2010/main" val="2002732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li"/>
                <a:ea typeface="Muli"/>
                <a:cs typeface="Muli"/>
                <a:sym typeface="Muli"/>
              </a:rPr>
              <a:t>Para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implementar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tal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pt-PT" dirty="0">
                <a:latin typeface="Muli"/>
                <a:ea typeface="Muli"/>
                <a:cs typeface="Muli"/>
                <a:sym typeface="Muli"/>
              </a:rPr>
              <a:t>sistema foi utilizado o formado JWT, JSON WEB TOKEN.</a:t>
            </a:r>
            <a:endParaRPr lang="en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li"/>
                <a:ea typeface="Muli"/>
                <a:cs typeface="Muli"/>
                <a:sym typeface="Muli"/>
              </a:rPr>
              <a:t>Um JWT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é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nada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mais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que um token standard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baseado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no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formato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JSON,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cujo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objetivo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e a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troca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de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pedidos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e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informação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.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uli"/>
                <a:ea typeface="Muli"/>
                <a:cs typeface="Muli"/>
                <a:sym typeface="Muli"/>
              </a:rPr>
              <a:t>Contem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3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partes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principais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: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lang="en" dirty="0">
                <a:latin typeface="Muli"/>
                <a:ea typeface="Muli"/>
                <a:cs typeface="Muli"/>
                <a:sym typeface="Muli"/>
              </a:rPr>
              <a:t>Header, que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indica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o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algoritmo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usado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e o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tipo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de token.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lang="en" dirty="0">
                <a:latin typeface="Muli"/>
                <a:ea typeface="Muli"/>
                <a:cs typeface="Muli"/>
                <a:sym typeface="Muli"/>
              </a:rPr>
              <a:t>Payload,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onde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é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enviada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a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informação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em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causa,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neste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caso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a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entidade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contacto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e a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validade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do token.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lang="en" dirty="0" err="1">
                <a:latin typeface="Muli"/>
                <a:ea typeface="Muli"/>
                <a:cs typeface="Muli"/>
                <a:sym typeface="Muli"/>
              </a:rPr>
              <a:t>Assinatura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onde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é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feita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a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encriptacao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do header, payload e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chave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secreta,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utilizando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para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tal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o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algorimo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especificado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no header,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neste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caso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b="1" dirty="0">
                <a:latin typeface="Muli"/>
                <a:ea typeface="Muli"/>
                <a:cs typeface="Muli"/>
                <a:sym typeface="Muli"/>
              </a:rPr>
              <a:t>HS256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.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É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este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campo que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é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utilizado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para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verificar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se o JWT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é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 de facto </a:t>
            </a:r>
            <a:r>
              <a:rPr lang="en" dirty="0" err="1">
                <a:latin typeface="Muli"/>
                <a:ea typeface="Muli"/>
                <a:cs typeface="Muli"/>
                <a:sym typeface="Muli"/>
              </a:rPr>
              <a:t>válido</a:t>
            </a:r>
            <a:r>
              <a:rPr lang="en" dirty="0">
                <a:latin typeface="Muli"/>
                <a:ea typeface="Muli"/>
                <a:cs typeface="Muli"/>
                <a:sym typeface="Muli"/>
              </a:rPr>
              <a:t>.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65139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92698d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92698d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Como é que toda esta informação comunica entre si?</a:t>
            </a:r>
          </a:p>
          <a:p>
            <a:pPr marL="139700" indent="0">
              <a:buNone/>
            </a:pPr>
            <a:r>
              <a:rPr lang="pt-PT" dirty="0"/>
              <a:t>Para tal, a plataforma CLAV está dividida da seguinte forma.</a:t>
            </a:r>
          </a:p>
          <a:p>
            <a:pPr marL="914400" lvl="1" indent="-317500"/>
            <a:r>
              <a:rPr lang="pt-PT" dirty="0" err="1"/>
              <a:t>Frontend</a:t>
            </a:r>
            <a:r>
              <a:rPr lang="pt-PT" dirty="0"/>
              <a:t> responsável pela interação com o utilizador</a:t>
            </a:r>
          </a:p>
          <a:p>
            <a:pPr marL="914400" lvl="1" indent="-317500"/>
            <a:r>
              <a:rPr lang="pt-PT" dirty="0" err="1"/>
              <a:t>Backend</a:t>
            </a:r>
            <a:r>
              <a:rPr lang="pt-PT" dirty="0"/>
              <a:t> responsável por toda a logica aplicacional e pela interação com a base de dados</a:t>
            </a:r>
          </a:p>
          <a:p>
            <a:pPr marL="914400" lvl="1" indent="-317500"/>
            <a:r>
              <a:rPr lang="pt-PT" dirty="0"/>
              <a:t>API que permite a comunicação entre o </a:t>
            </a:r>
            <a:r>
              <a:rPr lang="pt-PT" dirty="0" err="1"/>
              <a:t>frontend</a:t>
            </a:r>
            <a:r>
              <a:rPr lang="pt-PT" dirty="0"/>
              <a:t> e o </a:t>
            </a:r>
            <a:r>
              <a:rPr lang="pt-PT" dirty="0" err="1"/>
              <a:t>backend</a:t>
            </a:r>
            <a:endParaRPr lang="pt-PT" dirty="0"/>
          </a:p>
          <a:p>
            <a:pPr marL="596900" lvl="1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5153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Visto a API ser o único ponto de comunicação entre o </a:t>
            </a:r>
            <a:r>
              <a:rPr lang="pt-PT" dirty="0" err="1"/>
              <a:t>backend</a:t>
            </a:r>
            <a:r>
              <a:rPr lang="pt-PT" dirty="0"/>
              <a:t> e o </a:t>
            </a:r>
            <a:r>
              <a:rPr lang="pt-PT" dirty="0" err="1"/>
              <a:t>frontend</a:t>
            </a:r>
            <a:r>
              <a:rPr lang="pt-PT" dirty="0"/>
              <a:t>, teve de ser criada uma página responsável pela documentação da mesma, tendo sido utilizado para tal, o </a:t>
            </a:r>
            <a:r>
              <a:rPr lang="pt-PT" dirty="0" err="1"/>
              <a:t>Swagger</a:t>
            </a:r>
            <a:r>
              <a:rPr lang="pt-PT" dirty="0"/>
              <a:t>.</a:t>
            </a:r>
          </a:p>
          <a:p>
            <a:pPr marL="139700" indent="0">
              <a:buNone/>
            </a:pPr>
            <a:r>
              <a:rPr lang="pt-PT" dirty="0"/>
              <a:t>Esta documentação está disponível online para qualquer fornecedor de serviço que queira implementar a </a:t>
            </a:r>
            <a:r>
              <a:rPr lang="pt-PT" dirty="0" err="1"/>
              <a:t>api</a:t>
            </a:r>
            <a:r>
              <a:rPr lang="pt-PT" dirty="0"/>
              <a:t> do CLAV.</a:t>
            </a:r>
          </a:p>
        </p:txBody>
      </p:sp>
    </p:spTree>
    <p:extLst>
      <p:ext uri="{BB962C8B-B14F-4D97-AF65-F5344CB8AC3E}">
        <p14:creationId xmlns:p14="http://schemas.microsoft.com/office/powerpoint/2010/main" val="1122301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Para o </a:t>
            </a:r>
            <a:r>
              <a:rPr lang="pt-PT" dirty="0" err="1"/>
              <a:t>frontend</a:t>
            </a:r>
            <a:r>
              <a:rPr lang="pt-PT" dirty="0"/>
              <a:t> foi utilizado:</a:t>
            </a:r>
          </a:p>
          <a:p>
            <a:pPr marL="914400" lvl="1" indent="-317500"/>
            <a:r>
              <a:rPr lang="pt-PT" dirty="0"/>
              <a:t> </a:t>
            </a:r>
            <a:r>
              <a:rPr lang="pt-PT" dirty="0" err="1"/>
              <a:t>Vue</a:t>
            </a:r>
            <a:r>
              <a:rPr lang="pt-PT" dirty="0"/>
              <a:t> em </a:t>
            </a:r>
            <a:r>
              <a:rPr lang="pt-PT" dirty="0" err="1"/>
              <a:t>juncao</a:t>
            </a:r>
            <a:r>
              <a:rPr lang="pt-PT" dirty="0"/>
              <a:t> com o </a:t>
            </a:r>
            <a:r>
              <a:rPr lang="pt-PT" dirty="0" err="1"/>
              <a:t>Vuetify</a:t>
            </a:r>
            <a:r>
              <a:rPr lang="pt-PT" dirty="0"/>
              <a:t> ( um Framework responsável por vários componentes inspirados em material design)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O </a:t>
            </a:r>
            <a:r>
              <a:rPr lang="pt-PT" dirty="0" err="1"/>
              <a:t>backend</a:t>
            </a:r>
            <a:r>
              <a:rPr lang="pt-PT" dirty="0"/>
              <a:t> foi desenvolvido em </a:t>
            </a:r>
            <a:r>
              <a:rPr lang="pt-PT" dirty="0" err="1"/>
              <a:t>NodeJS</a:t>
            </a:r>
            <a:r>
              <a:rPr lang="pt-PT" dirty="0"/>
              <a:t> , tendo sido utilizados vários módulos importantes como:</a:t>
            </a:r>
          </a:p>
          <a:p>
            <a:pPr marL="914400" lvl="1" indent="-317500"/>
            <a:r>
              <a:rPr lang="pt-PT" dirty="0"/>
              <a:t>JWT, responsável pela geração e validação de chaves API.</a:t>
            </a:r>
          </a:p>
          <a:p>
            <a:pPr marL="914400" lvl="1" indent="-317500"/>
            <a:r>
              <a:rPr lang="pt-PT" dirty="0" err="1"/>
              <a:t>Passport</a:t>
            </a:r>
            <a:r>
              <a:rPr lang="pt-PT" dirty="0"/>
              <a:t>, responsável pela autenticação de utilizadores locais.</a:t>
            </a:r>
          </a:p>
          <a:p>
            <a:pPr marL="914400" lvl="1" indent="-317500"/>
            <a:r>
              <a:rPr lang="pt-PT" dirty="0" err="1"/>
              <a:t>Bcrypt</a:t>
            </a:r>
            <a:r>
              <a:rPr lang="pt-PT" dirty="0"/>
              <a:t>, responsável pelo </a:t>
            </a:r>
            <a:r>
              <a:rPr lang="pt-PT" dirty="0" err="1"/>
              <a:t>hashing</a:t>
            </a:r>
            <a:r>
              <a:rPr lang="pt-PT" dirty="0"/>
              <a:t> de passwords aquando do registo local.</a:t>
            </a:r>
          </a:p>
          <a:p>
            <a:pPr marL="139700" lvl="0" indent="0">
              <a:buNone/>
            </a:pPr>
            <a:endParaRPr lang="pt-PT" dirty="0"/>
          </a:p>
          <a:p>
            <a:pPr marL="139700" lvl="0" indent="0">
              <a:buNone/>
            </a:pPr>
            <a:r>
              <a:rPr lang="pt-PT" dirty="0"/>
              <a:t>Em termos de base de dados, foi utilizado o </a:t>
            </a:r>
            <a:r>
              <a:rPr lang="pt-PT" dirty="0" err="1"/>
              <a:t>mongoDB</a:t>
            </a:r>
            <a:r>
              <a:rPr lang="pt-PT" dirty="0"/>
              <a:t> para armazenar a informação sobre as chaves API, utilizadores, entre outros.</a:t>
            </a:r>
          </a:p>
          <a:p>
            <a:pPr marL="139700" lvl="0" indent="0">
              <a:buNone/>
            </a:pPr>
            <a:endParaRPr lang="pt-PT" dirty="0"/>
          </a:p>
          <a:p>
            <a:pPr marL="139700" lvl="0" indent="0">
              <a:buNone/>
            </a:pPr>
            <a:r>
              <a:rPr lang="pt-PT" dirty="0"/>
              <a:t>Toda esta comunicação entre </a:t>
            </a:r>
            <a:r>
              <a:rPr lang="pt-PT" dirty="0" err="1"/>
              <a:t>frontend</a:t>
            </a:r>
            <a:r>
              <a:rPr lang="pt-PT" dirty="0"/>
              <a:t> e </a:t>
            </a:r>
            <a:r>
              <a:rPr lang="pt-PT" dirty="0" err="1"/>
              <a:t>backend</a:t>
            </a:r>
            <a:r>
              <a:rPr lang="pt-PT" dirty="0"/>
              <a:t> é feita através de uma API REST, estando toda ela documentada através do </a:t>
            </a:r>
            <a:r>
              <a:rPr lang="pt-PT" dirty="0" err="1"/>
              <a:t>Swagger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5378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Esta é a pagina principal </a:t>
            </a:r>
            <a:r>
              <a:rPr lang="pt-PT" dirty="0" err="1"/>
              <a:t>responsavel</a:t>
            </a:r>
            <a:r>
              <a:rPr lang="pt-PT" dirty="0"/>
              <a:t> por toda a autenticação da plataforma CLAV.</a:t>
            </a:r>
          </a:p>
          <a:p>
            <a:pPr marL="139700" indent="0">
              <a:buNone/>
            </a:pPr>
            <a:r>
              <a:rPr lang="pt-PT" dirty="0"/>
              <a:t>Seja ela o registo através de cartão de cidadão, </a:t>
            </a:r>
            <a:r>
              <a:rPr lang="pt-PT" dirty="0" err="1"/>
              <a:t>username</a:t>
            </a:r>
            <a:r>
              <a:rPr lang="pt-PT" dirty="0"/>
              <a:t> e password ou o registo de uma nova chave API.</a:t>
            </a:r>
          </a:p>
          <a:p>
            <a:pPr marL="139700" indent="0">
              <a:buNone/>
            </a:pPr>
            <a:r>
              <a:rPr lang="pt-PT" dirty="0"/>
              <a:t>Além disso, é possível recuperar passwords esquecidas, bem como renovar chaves </a:t>
            </a:r>
            <a:r>
              <a:rPr lang="pt-PT" dirty="0" err="1"/>
              <a:t>APIs</a:t>
            </a:r>
            <a:r>
              <a:rPr lang="pt-PT" dirty="0"/>
              <a:t> já expiradas. </a:t>
            </a:r>
          </a:p>
        </p:txBody>
      </p:sp>
    </p:spTree>
    <p:extLst>
      <p:ext uri="{BB962C8B-B14F-4D97-AF65-F5344CB8AC3E}">
        <p14:creationId xmlns:p14="http://schemas.microsoft.com/office/powerpoint/2010/main" val="2576372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Após clicar no </a:t>
            </a:r>
            <a:r>
              <a:rPr lang="pt-PT" dirty="0" err="1"/>
              <a:t>botao</a:t>
            </a:r>
            <a:r>
              <a:rPr lang="pt-PT" dirty="0"/>
              <a:t> de autenticação por cartão de cidadão, somos levados à pagina do </a:t>
            </a:r>
            <a:r>
              <a:rPr lang="pt-PT" dirty="0" err="1"/>
              <a:t>autenticação.gov</a:t>
            </a:r>
            <a:r>
              <a:rPr lang="pt-PT" dirty="0"/>
              <a:t>.</a:t>
            </a:r>
          </a:p>
          <a:p>
            <a:pPr marL="139700" indent="0">
              <a:buNone/>
            </a:pPr>
            <a:r>
              <a:rPr lang="pt-PT" dirty="0"/>
              <a:t>Nesta pagina é identificado quem pede a informação, neste caso a plataforma CLAV, e que informação pedem, neste caso o nome completo e o numero de identificação civil.</a:t>
            </a:r>
          </a:p>
          <a:p>
            <a:pPr marL="13970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87100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Caso o utilizador escolha fazer autenticação local, primeiro pode realizar o registo, escolhendo o seu nome, email, entidade a que pertence, nível de acesso, etc.</a:t>
            </a:r>
          </a:p>
          <a:p>
            <a:pPr marL="139700" indent="0">
              <a:buNone/>
            </a:pPr>
            <a:r>
              <a:rPr lang="pt-PT" dirty="0"/>
              <a:t>Após o seu registo estar concluído, pode entrar na plataforma com as credenciais previamente escolhidas.</a:t>
            </a:r>
          </a:p>
        </p:txBody>
      </p:sp>
    </p:spTree>
    <p:extLst>
      <p:ext uri="{BB962C8B-B14F-4D97-AF65-F5344CB8AC3E}">
        <p14:creationId xmlns:p14="http://schemas.microsoft.com/office/powerpoint/2010/main" val="3038237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De modo a gerir todos os utilizadores da plataforma, foi necessário criar uma página de gestão</a:t>
            </a:r>
          </a:p>
          <a:p>
            <a:pPr marL="139700" indent="0">
              <a:buNone/>
            </a:pPr>
            <a:r>
              <a:rPr lang="pt-PT" dirty="0"/>
              <a:t>Nesta pagina são listados todos os utilizadores da plataforma, aos quais podemos:</a:t>
            </a:r>
          </a:p>
          <a:p>
            <a:pPr marL="457200" indent="-317500"/>
            <a:r>
              <a:rPr lang="pt-PT" dirty="0"/>
              <a:t>Editar a informação</a:t>
            </a:r>
          </a:p>
          <a:p>
            <a:pPr marL="457200" indent="-317500"/>
            <a:r>
              <a:rPr lang="pt-PT" dirty="0"/>
              <a:t>Alterar a password</a:t>
            </a:r>
          </a:p>
          <a:p>
            <a:pPr marL="457200" indent="-317500"/>
            <a:r>
              <a:rPr lang="pt-PT" dirty="0"/>
              <a:t>Bloquear o utilizador</a:t>
            </a:r>
          </a:p>
          <a:p>
            <a:pPr marL="457200" indent="-317500"/>
            <a:r>
              <a:rPr lang="pt-PT" dirty="0"/>
              <a:t>Eliminar o utilizador</a:t>
            </a:r>
          </a:p>
        </p:txBody>
      </p:sp>
    </p:spTree>
    <p:extLst>
      <p:ext uri="{BB962C8B-B14F-4D97-AF65-F5344CB8AC3E}">
        <p14:creationId xmlns:p14="http://schemas.microsoft.com/office/powerpoint/2010/main" val="873281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Como foi previamente discutido, foi necessário implementar um mecanismo de chaves API na plataforma.</a:t>
            </a:r>
          </a:p>
          <a:p>
            <a:pPr marL="139700" indent="0">
              <a:buNone/>
            </a:pPr>
            <a:r>
              <a:rPr lang="pt-PT" dirty="0"/>
              <a:t>Neste caso, é necessário fornecer o nome do responsável, bem como um email de contacto e a entidade/empresa a quem vamos emitir a chave.</a:t>
            </a:r>
          </a:p>
          <a:p>
            <a:pPr marL="139700" indent="0">
              <a:buNone/>
            </a:pPr>
            <a:r>
              <a:rPr lang="pt-PT" dirty="0"/>
              <a:t>Após esta informação ser fornecida, é enviado por email a chave API com as instruções de uso e o aviso que apenas é valida por 30 dias.</a:t>
            </a:r>
          </a:p>
        </p:txBody>
      </p:sp>
    </p:spTree>
    <p:extLst>
      <p:ext uri="{BB962C8B-B14F-4D97-AF65-F5344CB8AC3E}">
        <p14:creationId xmlns:p14="http://schemas.microsoft.com/office/powerpoint/2010/main" val="3548213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Como acontece com os utilizadores, é necessário gerir todas estas chaves criadas.</a:t>
            </a:r>
          </a:p>
          <a:p>
            <a:pPr marL="139700" indent="0">
              <a:buNone/>
            </a:pPr>
            <a:r>
              <a:rPr lang="pt-PT" dirty="0"/>
              <a:t>Para tal, também foi desenvolvido uma página de gestão, onde podemos</a:t>
            </a:r>
          </a:p>
          <a:p>
            <a:pPr marL="457200" indent="-317500"/>
            <a:r>
              <a:rPr lang="pt-PT" dirty="0"/>
              <a:t>Editar uma chave </a:t>
            </a:r>
            <a:r>
              <a:rPr lang="pt-PT" dirty="0" err="1"/>
              <a:t>api</a:t>
            </a:r>
            <a:r>
              <a:rPr lang="pt-PT" dirty="0"/>
              <a:t> (não podemos alterar a chave, mas podemos alterar a informação de contacto, entidade, </a:t>
            </a:r>
            <a:r>
              <a:rPr lang="pt-PT" dirty="0" err="1"/>
              <a:t>etc</a:t>
            </a:r>
            <a:r>
              <a:rPr lang="pt-PT" dirty="0"/>
              <a:t>)</a:t>
            </a:r>
          </a:p>
          <a:p>
            <a:pPr marL="457200" indent="-317500"/>
            <a:r>
              <a:rPr lang="pt-PT" dirty="0"/>
              <a:t>Renovar uma chave API por mais 30 dias.</a:t>
            </a:r>
          </a:p>
          <a:p>
            <a:pPr marL="457200" indent="-317500"/>
            <a:r>
              <a:rPr lang="pt-PT" dirty="0"/>
              <a:t>Desativar uma chave API caso desconfiemos do numero de pedidos provenientes da mesma.</a:t>
            </a:r>
          </a:p>
          <a:p>
            <a:pPr marL="457200" indent="-317500"/>
            <a:r>
              <a:rPr lang="pt-PT" dirty="0"/>
              <a:t>Eliminar uma chave API</a:t>
            </a:r>
          </a:p>
        </p:txBody>
      </p:sp>
    </p:spTree>
    <p:extLst>
      <p:ext uri="{BB962C8B-B14F-4D97-AF65-F5344CB8AC3E}">
        <p14:creationId xmlns:p14="http://schemas.microsoft.com/office/powerpoint/2010/main" val="2256946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De modo a colocar a cereja em cima do bolo, desenvolvi também uma página capaz de agrupar toda a métrica da plataforma, como por exemplo:</a:t>
            </a:r>
          </a:p>
          <a:p>
            <a:pPr marL="457200" indent="-317500"/>
            <a:r>
              <a:rPr lang="pt-PT" dirty="0"/>
              <a:t>Numero de utilizadores registados</a:t>
            </a:r>
          </a:p>
          <a:p>
            <a:pPr marL="457200" indent="-317500"/>
            <a:r>
              <a:rPr lang="pt-PT" dirty="0"/>
              <a:t>Numero de chaves API emitidas</a:t>
            </a:r>
          </a:p>
          <a:p>
            <a:pPr marL="457200" indent="-317500"/>
            <a:r>
              <a:rPr lang="pt-PT" dirty="0"/>
              <a:t>Numero de entidades</a:t>
            </a:r>
          </a:p>
          <a:p>
            <a:pPr marL="457200" indent="-317500"/>
            <a:r>
              <a:rPr lang="pt-PT" dirty="0"/>
              <a:t>Numero de chamadas API</a:t>
            </a:r>
          </a:p>
          <a:p>
            <a:pPr marL="457200" indent="-317500"/>
            <a:endParaRPr lang="pt-PT" dirty="0"/>
          </a:p>
          <a:p>
            <a:pPr marL="139700" indent="0">
              <a:buNone/>
            </a:pPr>
            <a:r>
              <a:rPr lang="pt-PT" dirty="0"/>
              <a:t>Desenvolvi dois gráficos, um onde podemos ver  distribuição dos níveis de todos os utilizadores da plataforma e outro que indica onde ocorrem o maior numero de chamadas à API.</a:t>
            </a:r>
          </a:p>
          <a:p>
            <a:pPr marL="139700" indent="0">
              <a:buNone/>
            </a:pPr>
            <a:r>
              <a:rPr lang="pt-PT" dirty="0"/>
              <a:t>Assim podemos facilmente identificar quais as rotas mais utilizadas de modo a gerir melhor as mesmas.</a:t>
            </a:r>
          </a:p>
        </p:txBody>
      </p:sp>
    </p:spTree>
    <p:extLst>
      <p:ext uri="{BB962C8B-B14F-4D97-AF65-F5344CB8AC3E}">
        <p14:creationId xmlns:p14="http://schemas.microsoft.com/office/powerpoint/2010/main" val="2567148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92698dac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92698dac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63D3D"/>
                </a:solidFill>
              </a:rPr>
              <a:t>O </a:t>
            </a:r>
            <a:r>
              <a:rPr lang="en" sz="1200" dirty="0" err="1">
                <a:solidFill>
                  <a:srgbClr val="363D3D"/>
                </a:solidFill>
              </a:rPr>
              <a:t>projeto</a:t>
            </a:r>
            <a:r>
              <a:rPr lang="en" sz="1200" dirty="0">
                <a:solidFill>
                  <a:srgbClr val="363D3D"/>
                </a:solidFill>
              </a:rPr>
              <a:t> CLAV </a:t>
            </a:r>
            <a:r>
              <a:rPr lang="en" sz="1200" dirty="0" err="1">
                <a:solidFill>
                  <a:srgbClr val="363D3D"/>
                </a:solidFill>
              </a:rPr>
              <a:t>tem</a:t>
            </a:r>
            <a:r>
              <a:rPr lang="en" sz="1200" dirty="0">
                <a:solidFill>
                  <a:srgbClr val="363D3D"/>
                </a:solidFill>
              </a:rPr>
              <a:t> 3 </a:t>
            </a:r>
            <a:r>
              <a:rPr lang="en" sz="1200" dirty="0" err="1">
                <a:solidFill>
                  <a:srgbClr val="363D3D"/>
                </a:solidFill>
              </a:rPr>
              <a:t>principais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objetivos</a:t>
            </a:r>
            <a:r>
              <a:rPr lang="en" sz="1200" dirty="0">
                <a:solidFill>
                  <a:srgbClr val="363D3D"/>
                </a:solidFill>
              </a:rPr>
              <a:t>: </a:t>
            </a:r>
            <a:r>
              <a:rPr lang="en" sz="1200" b="1" dirty="0" err="1">
                <a:solidFill>
                  <a:srgbClr val="363D3D"/>
                </a:solidFill>
              </a:rPr>
              <a:t>simplificar</a:t>
            </a:r>
            <a:r>
              <a:rPr lang="en" sz="1200" b="1" dirty="0">
                <a:solidFill>
                  <a:srgbClr val="363D3D"/>
                </a:solidFill>
              </a:rPr>
              <a:t>, </a:t>
            </a:r>
            <a:r>
              <a:rPr lang="en" sz="1200" b="1" dirty="0" err="1">
                <a:solidFill>
                  <a:srgbClr val="363D3D"/>
                </a:solidFill>
              </a:rPr>
              <a:t>classificar</a:t>
            </a:r>
            <a:r>
              <a:rPr lang="en" sz="1200" b="1" dirty="0">
                <a:solidFill>
                  <a:srgbClr val="363D3D"/>
                </a:solidFill>
              </a:rPr>
              <a:t> e </a:t>
            </a:r>
            <a:r>
              <a:rPr lang="en" sz="1200" b="1" dirty="0" err="1">
                <a:solidFill>
                  <a:srgbClr val="363D3D"/>
                </a:solidFill>
              </a:rPr>
              <a:t>avaliar</a:t>
            </a:r>
            <a:r>
              <a:rPr lang="en" sz="1200" b="1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toda</a:t>
            </a:r>
            <a:r>
              <a:rPr lang="en" sz="1200" dirty="0">
                <a:solidFill>
                  <a:srgbClr val="363D3D"/>
                </a:solidFill>
              </a:rPr>
              <a:t> a </a:t>
            </a:r>
            <a:r>
              <a:rPr lang="en" sz="1200" dirty="0" err="1">
                <a:solidFill>
                  <a:srgbClr val="363D3D"/>
                </a:solidFill>
              </a:rPr>
              <a:t>documentacao</a:t>
            </a:r>
            <a:r>
              <a:rPr lang="en" sz="1200" dirty="0">
                <a:solidFill>
                  <a:srgbClr val="363D3D"/>
                </a:solidFill>
              </a:rPr>
              <a:t> que </a:t>
            </a:r>
            <a:r>
              <a:rPr lang="en" sz="1200" dirty="0" err="1">
                <a:solidFill>
                  <a:srgbClr val="363D3D"/>
                </a:solidFill>
              </a:rPr>
              <a:t>circula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na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administracao</a:t>
            </a:r>
            <a:r>
              <a:rPr lang="en" sz="1200" dirty="0">
                <a:solidFill>
                  <a:srgbClr val="363D3D"/>
                </a:solidFill>
              </a:rPr>
              <a:t> publica </a:t>
            </a:r>
            <a:r>
              <a:rPr lang="en" sz="1200" dirty="0" err="1">
                <a:solidFill>
                  <a:srgbClr val="363D3D"/>
                </a:solidFill>
              </a:rPr>
              <a:t>portuguesa</a:t>
            </a:r>
            <a:r>
              <a:rPr lang="en" sz="1200" dirty="0">
                <a:solidFill>
                  <a:srgbClr val="363D3D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63D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63D3D"/>
                </a:solidFill>
              </a:rPr>
              <a:t>Este </a:t>
            </a:r>
            <a:r>
              <a:rPr lang="en" sz="1200" dirty="0" err="1">
                <a:solidFill>
                  <a:srgbClr val="363D3D"/>
                </a:solidFill>
              </a:rPr>
              <a:t>projeto</a:t>
            </a:r>
            <a:r>
              <a:rPr lang="en" sz="1200" dirty="0">
                <a:solidFill>
                  <a:srgbClr val="363D3D"/>
                </a:solidFill>
              </a:rPr>
              <a:t> surge de </a:t>
            </a:r>
            <a:r>
              <a:rPr lang="en" sz="1200" dirty="0" err="1">
                <a:solidFill>
                  <a:srgbClr val="363D3D"/>
                </a:solidFill>
              </a:rPr>
              <a:t>uma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preocupação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cada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vez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maior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relativamente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à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quantidade</a:t>
            </a:r>
            <a:r>
              <a:rPr lang="en" sz="1200" dirty="0">
                <a:solidFill>
                  <a:srgbClr val="363D3D"/>
                </a:solidFill>
              </a:rPr>
              <a:t> de </a:t>
            </a:r>
            <a:r>
              <a:rPr lang="en" sz="1200" dirty="0" err="1">
                <a:solidFill>
                  <a:srgbClr val="363D3D"/>
                </a:solidFill>
              </a:rPr>
              <a:t>informação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gerada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pelas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diversas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instituicoes</a:t>
            </a:r>
            <a:r>
              <a:rPr lang="en" sz="1200" dirty="0">
                <a:solidFill>
                  <a:srgbClr val="363D3D"/>
                </a:solidFill>
              </a:rPr>
              <a:t>, </a:t>
            </a:r>
            <a:r>
              <a:rPr lang="en" sz="1200" dirty="0" err="1">
                <a:solidFill>
                  <a:srgbClr val="363D3D"/>
                </a:solidFill>
              </a:rPr>
              <a:t>nao</a:t>
            </a:r>
            <a:r>
              <a:rPr lang="en" sz="1200" dirty="0">
                <a:solidFill>
                  <a:srgbClr val="363D3D"/>
                </a:solidFill>
              </a:rPr>
              <a:t> so </a:t>
            </a:r>
            <a:r>
              <a:rPr lang="en" sz="1200" dirty="0" err="1">
                <a:solidFill>
                  <a:srgbClr val="363D3D"/>
                </a:solidFill>
              </a:rPr>
              <a:t>ao</a:t>
            </a:r>
            <a:r>
              <a:rPr lang="en" sz="1200" dirty="0">
                <a:solidFill>
                  <a:srgbClr val="363D3D"/>
                </a:solidFill>
              </a:rPr>
              <a:t> que </a:t>
            </a:r>
            <a:r>
              <a:rPr lang="en" sz="1200" dirty="0" err="1">
                <a:solidFill>
                  <a:srgbClr val="363D3D"/>
                </a:solidFill>
              </a:rPr>
              <a:t>toca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ao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consumo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excessivo</a:t>
            </a:r>
            <a:r>
              <a:rPr lang="en" sz="1200" dirty="0">
                <a:solidFill>
                  <a:srgbClr val="363D3D"/>
                </a:solidFill>
              </a:rPr>
              <a:t> de </a:t>
            </a:r>
            <a:r>
              <a:rPr lang="en" sz="1200" dirty="0" err="1">
                <a:solidFill>
                  <a:srgbClr val="363D3D"/>
                </a:solidFill>
              </a:rPr>
              <a:t>papel</a:t>
            </a:r>
            <a:r>
              <a:rPr lang="en" sz="1200" dirty="0">
                <a:solidFill>
                  <a:srgbClr val="363D3D"/>
                </a:solidFill>
              </a:rPr>
              <a:t>, mas </a:t>
            </a:r>
            <a:r>
              <a:rPr lang="en" sz="1200" dirty="0" err="1">
                <a:solidFill>
                  <a:srgbClr val="363D3D"/>
                </a:solidFill>
              </a:rPr>
              <a:t>também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à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gestão</a:t>
            </a:r>
            <a:r>
              <a:rPr lang="en" sz="1200" dirty="0">
                <a:solidFill>
                  <a:srgbClr val="363D3D"/>
                </a:solidFill>
              </a:rPr>
              <a:t> da </a:t>
            </a:r>
            <a:r>
              <a:rPr lang="en" sz="1200" dirty="0" err="1">
                <a:solidFill>
                  <a:srgbClr val="363D3D"/>
                </a:solidFill>
              </a:rPr>
              <a:t>mesma</a:t>
            </a:r>
            <a:r>
              <a:rPr lang="en" sz="1200" dirty="0">
                <a:solidFill>
                  <a:srgbClr val="363D3D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dirty="0">
              <a:solidFill>
                <a:srgbClr val="363D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63D3D"/>
                </a:solidFill>
              </a:rPr>
              <a:t>Com o </a:t>
            </a:r>
            <a:r>
              <a:rPr lang="en" sz="1200" dirty="0" err="1">
                <a:solidFill>
                  <a:srgbClr val="363D3D"/>
                </a:solidFill>
              </a:rPr>
              <a:t>intuito</a:t>
            </a:r>
            <a:r>
              <a:rPr lang="en" sz="1200" dirty="0">
                <a:solidFill>
                  <a:srgbClr val="363D3D"/>
                </a:solidFill>
              </a:rPr>
              <a:t> de </a:t>
            </a:r>
            <a:r>
              <a:rPr lang="en" sz="1200" dirty="0" err="1">
                <a:solidFill>
                  <a:srgbClr val="363D3D"/>
                </a:solidFill>
              </a:rPr>
              <a:t>simplificar</a:t>
            </a:r>
            <a:r>
              <a:rPr lang="en" sz="1200" dirty="0">
                <a:solidFill>
                  <a:srgbClr val="363D3D"/>
                </a:solidFill>
              </a:rPr>
              <a:t> a </a:t>
            </a:r>
            <a:r>
              <a:rPr lang="en" sz="1200" dirty="0" err="1">
                <a:solidFill>
                  <a:srgbClr val="363D3D"/>
                </a:solidFill>
              </a:rPr>
              <a:t>gestão</a:t>
            </a:r>
            <a:r>
              <a:rPr lang="en" sz="1200" dirty="0">
                <a:solidFill>
                  <a:srgbClr val="363D3D"/>
                </a:solidFill>
              </a:rPr>
              <a:t> documental, o </a:t>
            </a:r>
            <a:r>
              <a:rPr lang="en" sz="1200" dirty="0" err="1">
                <a:solidFill>
                  <a:srgbClr val="363D3D"/>
                </a:solidFill>
              </a:rPr>
              <a:t>governo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português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tem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desenvolvido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várias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estratégias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capazes</a:t>
            </a:r>
            <a:r>
              <a:rPr lang="en" sz="1200" dirty="0">
                <a:solidFill>
                  <a:srgbClr val="363D3D"/>
                </a:solidFill>
              </a:rPr>
              <a:t> de </a:t>
            </a:r>
            <a:r>
              <a:rPr lang="en" sz="1200" dirty="0" err="1">
                <a:solidFill>
                  <a:srgbClr val="363D3D"/>
                </a:solidFill>
              </a:rPr>
              <a:t>solucionar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estes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problemas</a:t>
            </a:r>
            <a:r>
              <a:rPr lang="en" sz="1200" dirty="0">
                <a:solidFill>
                  <a:srgbClr val="363D3D"/>
                </a:solidFill>
              </a:rPr>
              <a:t>, </a:t>
            </a:r>
            <a:r>
              <a:rPr lang="en" sz="1200" dirty="0" err="1">
                <a:solidFill>
                  <a:srgbClr val="363D3D"/>
                </a:solidFill>
              </a:rPr>
              <a:t>sendo</a:t>
            </a:r>
            <a:r>
              <a:rPr lang="en" sz="1200" dirty="0">
                <a:solidFill>
                  <a:srgbClr val="363D3D"/>
                </a:solidFill>
              </a:rPr>
              <a:t> a </a:t>
            </a:r>
            <a:r>
              <a:rPr lang="en" sz="1200" dirty="0" err="1">
                <a:solidFill>
                  <a:srgbClr val="363D3D"/>
                </a:solidFill>
              </a:rPr>
              <a:t>plataforma</a:t>
            </a:r>
            <a:r>
              <a:rPr lang="en" sz="1200" dirty="0">
                <a:solidFill>
                  <a:srgbClr val="363D3D"/>
                </a:solidFill>
              </a:rPr>
              <a:t> CLAV </a:t>
            </a:r>
            <a:r>
              <a:rPr lang="en" sz="1200" dirty="0" err="1">
                <a:solidFill>
                  <a:srgbClr val="363D3D"/>
                </a:solidFill>
              </a:rPr>
              <a:t>fruto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desse</a:t>
            </a:r>
            <a:r>
              <a:rPr lang="en" sz="1200" dirty="0">
                <a:solidFill>
                  <a:srgbClr val="363D3D"/>
                </a:solidFill>
              </a:rPr>
              <a:t> </a:t>
            </a:r>
            <a:r>
              <a:rPr lang="en" sz="1200" dirty="0" err="1">
                <a:solidFill>
                  <a:srgbClr val="363D3D"/>
                </a:solidFill>
              </a:rPr>
              <a:t>intuito</a:t>
            </a:r>
            <a:r>
              <a:rPr lang="en" sz="1200" dirty="0">
                <a:solidFill>
                  <a:srgbClr val="363D3D"/>
                </a:solidFill>
              </a:rPr>
              <a:t>.</a:t>
            </a:r>
            <a:endParaRPr lang="pt-PT" sz="1200" dirty="0">
              <a:solidFill>
                <a:srgbClr val="363D3D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De modo a tecer alguma comparação, a métrica previamente mostrada foi quando eu apenas a utilizava em ambiente de testes.</a:t>
            </a:r>
          </a:p>
          <a:p>
            <a:pPr marL="139700" indent="0">
              <a:buNone/>
            </a:pPr>
            <a:r>
              <a:rPr lang="pt-PT" dirty="0"/>
              <a:t>Esta é a métrica retirada da plataforma CLAV há uns dias atrás.</a:t>
            </a:r>
          </a:p>
          <a:p>
            <a:pPr marL="139700" indent="0">
              <a:buNone/>
            </a:pPr>
            <a:r>
              <a:rPr lang="pt-PT" dirty="0"/>
              <a:t>Como podem ver, o numero de chamadas API é colossal, estando quase todas as chamadas concentradas na rota das classes.</a:t>
            </a:r>
          </a:p>
          <a:p>
            <a:pPr marL="139700" indent="0">
              <a:buNone/>
            </a:pPr>
            <a:r>
              <a:rPr lang="pt-PT" dirty="0"/>
              <a:t>Este tipo de métrica permite fazer uma futura melhoria na estrutura da API, levando a uma diminuição no numero de pedidos.</a:t>
            </a:r>
          </a:p>
        </p:txBody>
      </p:sp>
    </p:spTree>
    <p:extLst>
      <p:ext uri="{BB962C8B-B14F-4D97-AF65-F5344CB8AC3E}">
        <p14:creationId xmlns:p14="http://schemas.microsoft.com/office/powerpoint/2010/main" val="1853054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180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e35b98d6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e35b98d6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63D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63D3D"/>
                </a:solidFill>
              </a:rPr>
              <a:t>Esta dissertação tem como objetivos:</a:t>
            </a:r>
            <a:endParaRPr lang="pt-PT" sz="1200">
              <a:solidFill>
                <a:srgbClr val="363D3D"/>
              </a:solidFill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D3D"/>
              </a:buClr>
              <a:buSzPts val="1200"/>
              <a:buFont typeface="Arial"/>
              <a:buChar char="●"/>
              <a:tabLst/>
              <a:defRPr/>
            </a:pPr>
            <a:r>
              <a:rPr lang="pt-PT" sz="1200">
                <a:solidFill>
                  <a:srgbClr val="363D3D"/>
                </a:solidFill>
              </a:rPr>
              <a:t>Desenvolvimento de métodos para autenticação de utilizadores, implementado também o uso do cartão de cidadão utilizando Integração o Autenticação.Gov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63D3D"/>
              </a:buClr>
              <a:buSzPts val="1200"/>
              <a:buChar char="●"/>
            </a:pPr>
            <a:r>
              <a:rPr lang="en" sz="1200">
                <a:solidFill>
                  <a:srgbClr val="363D3D"/>
                </a:solidFill>
              </a:rPr>
              <a:t>Criação de métodos capazes de proteger a API de dados.</a:t>
            </a:r>
            <a:endParaRPr sz="1200">
              <a:solidFill>
                <a:srgbClr val="363D3D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63D3D"/>
              </a:buClr>
              <a:buSzPts val="1200"/>
              <a:buChar char="●"/>
            </a:pPr>
            <a:r>
              <a:rPr lang="en" sz="1200">
                <a:solidFill>
                  <a:srgbClr val="363D3D"/>
                </a:solidFill>
              </a:rPr>
              <a:t>Implementação de níveis de acesso no frontend e API de dados, de forma a evitar acessos indevidos à plataforma.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De modo a facultar uma autenticação segura, em primeiro lugar é necessário encontrar uma função criptográfica capaz de responder as seguintes necessidades: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Tem de ser resistente a ataques </a:t>
            </a:r>
            <a:r>
              <a:rPr lang="pt-PT" dirty="0" err="1"/>
              <a:t>brute</a:t>
            </a:r>
            <a:r>
              <a:rPr lang="pt-PT" dirty="0"/>
              <a:t>-force, tornando penoso qualquer tipo de ataque externo.</a:t>
            </a:r>
          </a:p>
          <a:p>
            <a:pPr marL="368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  <a:tabLst/>
              <a:defRPr/>
            </a:pPr>
            <a:r>
              <a:rPr lang="pt-PT" dirty="0"/>
              <a:t>Tem de possuir um processo de </a:t>
            </a:r>
            <a:r>
              <a:rPr lang="pt-PT" dirty="0" err="1"/>
              <a:t>hashing</a:t>
            </a:r>
            <a:r>
              <a:rPr lang="pt-PT" dirty="0"/>
              <a:t> seguro e complexo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Tem de ser capaz de acompanhar a evolução da capacidade de processamento dos computadores, ou seja, daqui a 10 anos deve demorar na mesma um dado tempo para executar o calculo do </a:t>
            </a:r>
            <a:r>
              <a:rPr lang="pt-PT" dirty="0" err="1"/>
              <a:t>hash</a:t>
            </a:r>
            <a:r>
              <a:rPr lang="pt-PT" dirty="0"/>
              <a:t> comparado com agora.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Tem de incorporar um </a:t>
            </a:r>
            <a:r>
              <a:rPr lang="pt-PT" dirty="0" err="1"/>
              <a:t>salt</a:t>
            </a:r>
            <a:r>
              <a:rPr lang="pt-PT" dirty="0"/>
              <a:t>, de modo a que não haja passwords repetidas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Tem de ser invulnerável a ataques com </a:t>
            </a:r>
            <a:r>
              <a:rPr lang="pt-PT" dirty="0" err="1"/>
              <a:t>rainbow</a:t>
            </a:r>
            <a:r>
              <a:rPr lang="pt-PT" dirty="0"/>
              <a:t> </a:t>
            </a:r>
            <a:r>
              <a:rPr lang="pt-PT" dirty="0" err="1"/>
              <a:t>tables</a:t>
            </a:r>
            <a:r>
              <a:rPr lang="pt-PT" dirty="0"/>
              <a:t>/tabelas de arco-íris.</a:t>
            </a:r>
          </a:p>
        </p:txBody>
      </p:sp>
    </p:spTree>
    <p:extLst>
      <p:ext uri="{BB962C8B-B14F-4D97-AF65-F5344CB8AC3E}">
        <p14:creationId xmlns:p14="http://schemas.microsoft.com/office/powerpoint/2010/main" val="681081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Tendo enumerado todas aquelas necessidades, foi escolhido o </a:t>
            </a:r>
            <a:r>
              <a:rPr lang="pt-PT" dirty="0" err="1"/>
              <a:t>bcrypt</a:t>
            </a:r>
            <a:r>
              <a:rPr lang="pt-PT" dirty="0"/>
              <a:t> como função responsável pelo calculo de </a:t>
            </a:r>
            <a:r>
              <a:rPr lang="pt-PT" dirty="0" err="1"/>
              <a:t>hash</a:t>
            </a:r>
            <a:r>
              <a:rPr lang="pt-PT" dirty="0"/>
              <a:t> das password.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PT" dirty="0"/>
              <a:t>O </a:t>
            </a:r>
            <a:r>
              <a:rPr lang="pt-PT" dirty="0" err="1"/>
              <a:t>bcrypt</a:t>
            </a:r>
            <a:r>
              <a:rPr lang="pt-PT" dirty="0"/>
              <a:t> foi apresentado em 1999 e hoje em dia é utilizado em vários sistemas operativos UNIX como a escolha para </a:t>
            </a:r>
            <a:r>
              <a:rPr lang="pt-PT" dirty="0" err="1"/>
              <a:t>hashing</a:t>
            </a:r>
            <a:r>
              <a:rPr lang="pt-PT" dirty="0"/>
              <a:t> de passwords, sendo o exemplo mais notável o </a:t>
            </a:r>
            <a:r>
              <a:rPr lang="pt-PT" dirty="0" err="1"/>
              <a:t>OpenBSD</a:t>
            </a:r>
            <a:r>
              <a:rPr lang="pt-PT" dirty="0"/>
              <a:t>.</a:t>
            </a:r>
          </a:p>
          <a:p>
            <a:pPr marL="139700" indent="0">
              <a:buNone/>
            </a:pPr>
            <a:r>
              <a:rPr lang="pt-PT" dirty="0"/>
              <a:t>Esta função utiliza a cifra </a:t>
            </a:r>
            <a:r>
              <a:rPr lang="pt-PT" dirty="0" err="1"/>
              <a:t>EksBlowfish</a:t>
            </a:r>
            <a:r>
              <a:rPr lang="pt-PT" dirty="0"/>
              <a:t>, uma variação da cifra </a:t>
            </a:r>
            <a:r>
              <a:rPr lang="pt-PT" dirty="0" err="1"/>
              <a:t>blowfish</a:t>
            </a:r>
            <a:r>
              <a:rPr lang="pt-PT" dirty="0"/>
              <a:t> (criada em 1993 e nunca quebrada), que a torna adaptável em termos computacionais.</a:t>
            </a:r>
          </a:p>
          <a:p>
            <a:pPr marL="139700" indent="0">
              <a:buNone/>
            </a:pPr>
            <a:r>
              <a:rPr lang="pt-PT" dirty="0"/>
              <a:t>A função </a:t>
            </a:r>
            <a:r>
              <a:rPr lang="pt-PT" dirty="0" err="1"/>
              <a:t>bcrypt</a:t>
            </a:r>
            <a:r>
              <a:rPr lang="pt-PT" dirty="0"/>
              <a:t> tem um custo associado, o que a difere de muitas </a:t>
            </a:r>
            <a:r>
              <a:rPr lang="pt-PT" dirty="0" err="1"/>
              <a:t>funcoes</a:t>
            </a:r>
            <a:r>
              <a:rPr lang="pt-PT" dirty="0"/>
              <a:t> alternativas.</a:t>
            </a:r>
          </a:p>
          <a:p>
            <a:pPr marL="139700" indent="0">
              <a:buNone/>
            </a:pPr>
            <a:r>
              <a:rPr lang="pt-PT" dirty="0"/>
              <a:t>Se o custo for por exemplo, 10, a função realiza 1024 ciclos de </a:t>
            </a:r>
            <a:r>
              <a:rPr lang="pt-PT" dirty="0" err="1"/>
              <a:t>hashing</a:t>
            </a:r>
            <a:r>
              <a:rPr lang="pt-PT" dirty="0"/>
              <a:t>. Caso queiramos aumentar o tempo de computação podemos simplesmente aumentar o custo associado.</a:t>
            </a:r>
          </a:p>
          <a:p>
            <a:pPr marL="139700" indent="0">
              <a:buNone/>
            </a:pPr>
            <a:r>
              <a:rPr lang="pt-PT" dirty="0"/>
              <a:t>Hoje em dia é recomendado um fator de custo de 14 o que resulta em 16000 ciclos e um tempo de calculo de aproximadamente 1 segundo.</a:t>
            </a:r>
          </a:p>
          <a:p>
            <a:pPr marL="139700" indent="0">
              <a:buNone/>
            </a:pPr>
            <a:r>
              <a:rPr lang="pt-PT" dirty="0"/>
              <a:t>Em comparação, em 1999 era utilizado um fator de custo de 4, ou seja 16 ciclos para atingir 1 segundo de calculo.</a:t>
            </a:r>
          </a:p>
        </p:txBody>
      </p:sp>
    </p:spTree>
    <p:extLst>
      <p:ext uri="{BB962C8B-B14F-4D97-AF65-F5344CB8AC3E}">
        <p14:creationId xmlns:p14="http://schemas.microsoft.com/office/powerpoint/2010/main" val="394683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Falando agora sobre a autenticação via CC, a nossa única opção é utilizar o </a:t>
            </a:r>
            <a:r>
              <a:rPr lang="pt-PT" dirty="0" err="1"/>
              <a:t>autenticação.gov</a:t>
            </a:r>
            <a:r>
              <a:rPr lang="pt-PT" dirty="0"/>
              <a:t>.</a:t>
            </a:r>
          </a:p>
          <a:p>
            <a:pPr marL="139700" indent="0">
              <a:buNone/>
            </a:pPr>
            <a:r>
              <a:rPr lang="pt-PT" dirty="0"/>
              <a:t>De modo a implementar corretamente o </a:t>
            </a:r>
            <a:r>
              <a:rPr lang="pt-PT" dirty="0" err="1"/>
              <a:t>autenticação.gov</a:t>
            </a:r>
            <a:r>
              <a:rPr lang="pt-PT" dirty="0"/>
              <a:t> necessitamos de obedecer a estes 4 pontos chave: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Primeiro temos de criar um par de chaves RSA publica/privada. Neste caso utilizei 2048bits 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Posteriormente temos de enviar a chave RSA para a AMA (agencia modernização administrativa), sendo que eles nos enviam um certificado X509 com a cadeia de autenticação embutida.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Após termos o certificado necessitamos de criar um pedido de autenticação , sendo obrigatório o uso de SAML (</a:t>
            </a:r>
            <a:r>
              <a:rPr lang="pt-PT" dirty="0" err="1"/>
              <a:t>security</a:t>
            </a:r>
            <a:r>
              <a:rPr lang="pt-PT" dirty="0"/>
              <a:t> </a:t>
            </a:r>
            <a:r>
              <a:rPr lang="pt-PT" dirty="0" err="1"/>
              <a:t>assertion</a:t>
            </a:r>
            <a:r>
              <a:rPr lang="pt-PT" dirty="0"/>
              <a:t> </a:t>
            </a:r>
            <a:r>
              <a:rPr lang="pt-PT" dirty="0" err="1"/>
              <a:t>markup</a:t>
            </a:r>
            <a:r>
              <a:rPr lang="pt-PT" dirty="0"/>
              <a:t> </a:t>
            </a:r>
            <a:r>
              <a:rPr lang="pt-PT" dirty="0" err="1"/>
              <a:t>language</a:t>
            </a:r>
            <a:r>
              <a:rPr lang="pt-PT" dirty="0"/>
              <a:t>), uma linguagem fortemente baseada em XML.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Toda esta comunicação tem de ser cifrada com SSL v3 ou TLS 1.0 (ou superior)</a:t>
            </a:r>
          </a:p>
        </p:txBody>
      </p:sp>
    </p:spTree>
    <p:extLst>
      <p:ext uri="{BB962C8B-B14F-4D97-AF65-F5344CB8AC3E}">
        <p14:creationId xmlns:p14="http://schemas.microsoft.com/office/powerpoint/2010/main" val="3756883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Quais são as vantagens de implementar este tipo de autenticação?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Em 1º lugar permite utilizar o cartão de cidadão para se autenticar, algo que todos nós temos.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Não obriga a qualquer armazenamento de informação sensível nas nossas bases de dados, como por exemplo, password.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Toda a comunicação é cifrada e mantem um elevado nível de segurança e privacidade durante todo o processo.</a:t>
            </a:r>
          </a:p>
          <a:p>
            <a:pPr marL="368300" indent="-228600">
              <a:buFont typeface="+mj-lt"/>
              <a:buAutoNum type="arabicPeriod"/>
            </a:pPr>
            <a:endParaRPr lang="pt-PT" dirty="0"/>
          </a:p>
          <a:p>
            <a:pPr marL="139700" indent="0">
              <a:buFont typeface="+mj-lt"/>
              <a:buNone/>
            </a:pPr>
            <a:r>
              <a:rPr lang="pt-PT" dirty="0"/>
              <a:t>Infelizmente o </a:t>
            </a:r>
            <a:r>
              <a:rPr lang="pt-PT" dirty="0" err="1"/>
              <a:t>autenticação.gov</a:t>
            </a:r>
            <a:r>
              <a:rPr lang="pt-PT" dirty="0"/>
              <a:t> tem 2 vulnerabilidades que deviam ser corrigidas:</a:t>
            </a:r>
          </a:p>
          <a:p>
            <a:pPr marL="368300" indent="-228600">
              <a:buFont typeface="+mj-lt"/>
              <a:buAutoNum type="arabicPeriod"/>
            </a:pPr>
            <a:r>
              <a:rPr lang="pt-PT" dirty="0"/>
              <a:t>O pedido de autenticação via SAML tem de ser assinado digitalmente. Infelizmente a AMA utiliza o SHA-1 para assinatura.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O SHA-1 foi teoricamente quebrado em 2005, mas na prática a primeira colisão de </a:t>
            </a:r>
            <a:r>
              <a:rPr lang="pt-PT" dirty="0" err="1"/>
              <a:t>digests</a:t>
            </a:r>
            <a:r>
              <a:rPr lang="pt-PT" dirty="0"/>
              <a:t> ocorreu em 2017.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Além disso, antes do primeiro incidente de colisão, o SHA-1 já tinha sido considerado como </a:t>
            </a:r>
            <a:r>
              <a:rPr lang="pt-PT" dirty="0" err="1"/>
              <a:t>deprecated</a:t>
            </a:r>
            <a:r>
              <a:rPr lang="pt-PT" dirty="0"/>
              <a:t> por várias organizações, a mais notável a NIST (</a:t>
            </a:r>
            <a:r>
              <a:rPr lang="pt-PT" dirty="0" err="1"/>
              <a:t>National</a:t>
            </a:r>
            <a:r>
              <a:rPr lang="pt-PT" dirty="0"/>
              <a:t> </a:t>
            </a:r>
            <a:r>
              <a:rPr lang="pt-PT" dirty="0" err="1"/>
              <a:t>Institute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Standards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Technology</a:t>
            </a:r>
            <a:r>
              <a:rPr lang="pt-PT" dirty="0"/>
              <a:t>)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A tentativa de utilizar assinaturas via SHA-256, 512, </a:t>
            </a:r>
            <a:r>
              <a:rPr lang="pt-PT" dirty="0" err="1"/>
              <a:t>etc</a:t>
            </a:r>
            <a:r>
              <a:rPr lang="pt-PT" dirty="0"/>
              <a:t>, resulta num erro de </a:t>
            </a:r>
            <a:r>
              <a:rPr lang="pt-PT" dirty="0" err="1"/>
              <a:t>backend</a:t>
            </a:r>
            <a:r>
              <a:rPr lang="pt-PT" dirty="0"/>
              <a:t> do </a:t>
            </a:r>
            <a:r>
              <a:rPr lang="pt-PT" dirty="0" err="1"/>
              <a:t>autenticação.gov</a:t>
            </a:r>
            <a:r>
              <a:rPr lang="pt-PT" dirty="0"/>
              <a:t>, sendo claro que este apenas está preparado para receber assinaturas feitas através de SHA-1.</a:t>
            </a:r>
          </a:p>
          <a:p>
            <a:pPr marL="368300" lvl="0" indent="-228600">
              <a:buFont typeface="+mj-lt"/>
              <a:buAutoNum type="arabicPeriod"/>
            </a:pPr>
            <a:r>
              <a:rPr lang="pt-PT" dirty="0"/>
              <a:t>O </a:t>
            </a:r>
            <a:r>
              <a:rPr lang="pt-PT" dirty="0" err="1"/>
              <a:t>Autenticação.Gov</a:t>
            </a:r>
            <a:r>
              <a:rPr lang="pt-PT" dirty="0"/>
              <a:t> obriga a utilizar SSL v3 ou TLS. 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Embora no âmbito desta dissertação tenha sido  utilizado um certificado SSL, é recomendado que este suporte seja abandonado de modo a suportar exclusivamente o TLS.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Além disso, o SSL V3 já e considerado </a:t>
            </a:r>
            <a:r>
              <a:rPr lang="pt-PT" dirty="0" err="1"/>
              <a:t>deprecated</a:t>
            </a:r>
            <a:r>
              <a:rPr lang="pt-PT" dirty="0"/>
              <a:t> desde 2015.</a:t>
            </a:r>
          </a:p>
          <a:p>
            <a:pPr marL="368300" lvl="0" indent="-228600">
              <a:buFont typeface="+mj-lt"/>
              <a:buAutoNum type="arabicPeriod"/>
            </a:pPr>
            <a:endParaRPr lang="pt-PT" dirty="0"/>
          </a:p>
          <a:p>
            <a:pPr marL="139700" lvl="0" indent="0">
              <a:buFont typeface="+mj-lt"/>
              <a:buNone/>
            </a:pPr>
            <a:r>
              <a:rPr lang="pt-PT" dirty="0"/>
              <a:t>A minha sugestão seria a AMA emitir um comunicado e dar um período de  transição de modo  a que seja possível implementar estas alterações em todos os utilizadores do serviço do </a:t>
            </a:r>
            <a:r>
              <a:rPr lang="pt-PT" dirty="0" err="1"/>
              <a:t>autenticação.gov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84475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Aqui está o esqueleto de um pedido de autenticação, conhecido como </a:t>
            </a:r>
            <a:r>
              <a:rPr lang="pt-PT" dirty="0" err="1"/>
              <a:t>AuthnRequest</a:t>
            </a:r>
            <a:r>
              <a:rPr lang="pt-PT" dirty="0"/>
              <a:t>.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Este contem 3 secções importantes  que vamos explorar brevemente de seguida.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 err="1"/>
              <a:t>Informacao</a:t>
            </a:r>
            <a:r>
              <a:rPr lang="pt-PT" dirty="0"/>
              <a:t> sobre o emissor do pedido de </a:t>
            </a:r>
            <a:r>
              <a:rPr lang="pt-PT" dirty="0" err="1"/>
              <a:t>autenticacao</a:t>
            </a:r>
            <a:endParaRPr lang="pt-PT" dirty="0"/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Assinatura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 err="1"/>
              <a:t>Extensoes</a:t>
            </a:r>
            <a:r>
              <a:rPr lang="pt-PT" dirty="0"/>
              <a:t>, ou seja, a informação que vamos requisitar.</a:t>
            </a:r>
          </a:p>
          <a:p>
            <a:pPr marL="825500" lvl="1" indent="-228600">
              <a:buFont typeface="+mj-lt"/>
              <a:buAutoNum type="arabicPeriod"/>
            </a:pPr>
            <a:endParaRPr lang="pt-PT" dirty="0"/>
          </a:p>
          <a:p>
            <a:pPr marL="139700" lvl="0" indent="0">
              <a:buFont typeface="+mj-lt"/>
              <a:buNone/>
            </a:pPr>
            <a:r>
              <a:rPr lang="pt-PT" dirty="0"/>
              <a:t>Na raiz do </a:t>
            </a:r>
            <a:r>
              <a:rPr lang="pt-PT" dirty="0" err="1"/>
              <a:t>AuthnRequest</a:t>
            </a:r>
            <a:r>
              <a:rPr lang="pt-PT" dirty="0"/>
              <a:t> podemos ver informação básica sobre o pedido.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Instante da emissão do pedido.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O destino, neste caso o ambiente de testes (pré-produção) do </a:t>
            </a:r>
            <a:r>
              <a:rPr lang="pt-PT" dirty="0" err="1"/>
              <a:t>autenticação.gov</a:t>
            </a:r>
            <a:endParaRPr lang="pt-PT" dirty="0"/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O URL de </a:t>
            </a:r>
            <a:r>
              <a:rPr lang="pt-PT" dirty="0" err="1"/>
              <a:t>callback</a:t>
            </a:r>
            <a:r>
              <a:rPr lang="pt-PT" dirty="0"/>
              <a:t> para envio da resposta SAML.</a:t>
            </a:r>
          </a:p>
          <a:p>
            <a:pPr marL="825500" lvl="1" indent="-228600">
              <a:buFont typeface="+mj-lt"/>
              <a:buAutoNum type="arabicPeriod"/>
            </a:pPr>
            <a:r>
              <a:rPr lang="pt-PT" dirty="0"/>
              <a:t>Nome do provedor de serviços, neste caso, a plataforma CLAV.</a:t>
            </a:r>
          </a:p>
        </p:txBody>
      </p:sp>
    </p:spTree>
    <p:extLst>
      <p:ext uri="{BB962C8B-B14F-4D97-AF65-F5344CB8AC3E}">
        <p14:creationId xmlns:p14="http://schemas.microsoft.com/office/powerpoint/2010/main" val="389199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34" name="Google Shape;134;p20"/>
          <p:cNvSpPr/>
          <p:nvPr/>
        </p:nvSpPr>
        <p:spPr>
          <a:xfrm rot="8689208">
            <a:off x="3770214" y="396706"/>
            <a:ext cx="3328328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 rot="8689207">
            <a:off x="2896399" y="8205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 rot="8689207">
            <a:off x="4439449" y="5823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 rot="8689207">
            <a:off x="4039399" y="1740020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 rot="8689207">
            <a:off x="5296699" y="17253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 rot="8689208">
            <a:off x="7370664" y="2168356"/>
            <a:ext cx="3328328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 rot="8778896" flipH="1">
            <a:off x="3036819" y="524026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 rot="8778896" flipH="1">
            <a:off x="2580369" y="-790424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rot="8778896" flipH="1">
            <a:off x="5075169" y="1749501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rot="8778896" flipH="1">
            <a:off x="5608569" y="2981476"/>
            <a:ext cx="4759411" cy="68145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254133" y="3471700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145" name="Google Shape;145;p20"/>
          <p:cNvGrpSpPr/>
          <p:nvPr/>
        </p:nvGrpSpPr>
        <p:grpSpPr>
          <a:xfrm rot="-5400000">
            <a:off x="-164001" y="3723552"/>
            <a:ext cx="649715" cy="69000"/>
            <a:chOff x="684763" y="3506750"/>
            <a:chExt cx="3536825" cy="69000"/>
          </a:xfrm>
        </p:grpSpPr>
        <p:sp>
          <p:nvSpPr>
            <p:cNvPr id="146" name="Google Shape;146;p20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254133" y="3968200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Descriptions">
  <p:cSld name="BLANK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">
  <p:cSld name="BLANK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3">
  <p:cSld name="BLANK_1_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2">
  <p:cSld name="BLANK_1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E85B9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1">
  <p:cSld name="BLANK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">
  <p:cSld name="TITLE_1_1_1">
    <p:bg>
      <p:bgPr>
        <a:noFill/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2608825" y="753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89525" y="1359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6520250" y="1741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0" y="2548900"/>
            <a:ext cx="3121800" cy="1443900"/>
          </a:xfrm>
          <a:prstGeom prst="parallelogram">
            <a:avLst>
              <a:gd name="adj" fmla="val 96329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5400000">
            <a:off x="-790900" y="1012275"/>
            <a:ext cx="3329100" cy="1747200"/>
          </a:xfrm>
          <a:prstGeom prst="triangle">
            <a:avLst>
              <a:gd name="adj" fmla="val 69864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 rot="5400000">
            <a:off x="2005200" y="-1993650"/>
            <a:ext cx="5133600" cy="9130800"/>
          </a:xfrm>
          <a:prstGeom prst="rect">
            <a:avLst/>
          </a:prstGeom>
          <a:solidFill>
            <a:srgbClr val="38444A">
              <a:alpha val="4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539025" y="23471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>
            <a:off x="684763" y="3506750"/>
            <a:ext cx="3536825" cy="69000"/>
            <a:chOff x="684763" y="3506750"/>
            <a:chExt cx="3536825" cy="69000"/>
          </a:xfrm>
        </p:grpSpPr>
        <p:sp>
          <p:nvSpPr>
            <p:cNvPr id="76" name="Google Shape;76;p9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9"/>
          <p:cNvSpPr txBox="1">
            <a:spLocks noGrp="1"/>
          </p:cNvSpPr>
          <p:nvPr>
            <p:ph type="subTitle" idx="2"/>
          </p:nvPr>
        </p:nvSpPr>
        <p:spPr>
          <a:xfrm>
            <a:off x="656400" y="1685100"/>
            <a:ext cx="51828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96" name="Google Shape;96;p1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10" Type="http://schemas.microsoft.com/office/2007/relationships/hdphoto" Target="../media/hdphoto4.wdp"/><Relationship Id="rId4" Type="http://schemas.openxmlformats.org/officeDocument/2006/relationships/image" Target="../media/image28.tiff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2477500" y="1912325"/>
            <a:ext cx="65208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CLAV: </a:t>
            </a:r>
            <a:r>
              <a:rPr lang="pt-PT" sz="3000" b="1" dirty="0"/>
              <a:t>Autenticação</a:t>
            </a:r>
            <a:r>
              <a:rPr lang="en" sz="3000" b="1" dirty="0"/>
              <a:t> e </a:t>
            </a:r>
            <a:r>
              <a:rPr lang="en" sz="3000" b="1" dirty="0" err="1"/>
              <a:t>integração</a:t>
            </a:r>
            <a:r>
              <a:rPr lang="en" sz="3000" b="1" dirty="0"/>
              <a:t> </a:t>
            </a:r>
            <a:r>
              <a:rPr lang="en" sz="3000" b="1" dirty="0" err="1"/>
              <a:t>na</a:t>
            </a:r>
            <a:r>
              <a:rPr lang="en" sz="3000" b="1" dirty="0"/>
              <a:t> </a:t>
            </a:r>
            <a:r>
              <a:rPr lang="en" sz="3000" b="1" dirty="0" err="1"/>
              <a:t>plataforma</a:t>
            </a:r>
            <a:r>
              <a:rPr lang="en" sz="3000" b="1" dirty="0"/>
              <a:t> </a:t>
            </a:r>
            <a:r>
              <a:rPr lang="en" sz="3000" b="1" dirty="0" err="1"/>
              <a:t>iAP</a:t>
            </a:r>
            <a:endParaRPr sz="3000" b="1" dirty="0"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2757100" y="3525475"/>
            <a:ext cx="62412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err="1"/>
              <a:t>Octávio</a:t>
            </a:r>
            <a:r>
              <a:rPr lang="en" b="1"/>
              <a:t> José Azevedo Maia</a:t>
            </a:r>
            <a:br>
              <a:rPr lang="en"/>
            </a:br>
            <a:r>
              <a:rPr lang="en"/>
              <a:t>Com </a:t>
            </a:r>
            <a:r>
              <a:rPr lang="en" err="1"/>
              <a:t>supervisão</a:t>
            </a:r>
            <a:r>
              <a:rPr lang="en"/>
              <a:t> do Professor José Carlos </a:t>
            </a:r>
            <a:r>
              <a:rPr lang="en" err="1"/>
              <a:t>Ramalho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2"/>
          </p:nvPr>
        </p:nvSpPr>
        <p:spPr>
          <a:xfrm>
            <a:off x="6485200" y="4375975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 de </a:t>
            </a:r>
            <a:r>
              <a:rPr lang="en" err="1"/>
              <a:t>Dezembro</a:t>
            </a:r>
            <a:r>
              <a:rPr lang="en"/>
              <a:t> de 2019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5100" y="388150"/>
            <a:ext cx="1523200" cy="13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Cartão de Cidadão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8A884794-332B-0148-A03E-BA5630B89318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2" name="Google Shape;414;p41">
              <a:extLst>
                <a:ext uri="{FF2B5EF4-FFF2-40B4-BE49-F238E27FC236}">
                  <a16:creationId xmlns:a16="http://schemas.microsoft.com/office/drawing/2014/main" id="{59AF1031-3875-7B4B-9CC6-87F7A72CA80C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41">
              <a:extLst>
                <a:ext uri="{FF2B5EF4-FFF2-40B4-BE49-F238E27FC236}">
                  <a16:creationId xmlns:a16="http://schemas.microsoft.com/office/drawing/2014/main" id="{388C9154-5E0E-164B-B8E7-09F0632DD06A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41">
              <a:extLst>
                <a:ext uri="{FF2B5EF4-FFF2-40B4-BE49-F238E27FC236}">
                  <a16:creationId xmlns:a16="http://schemas.microsoft.com/office/drawing/2014/main" id="{E2CCBF04-E917-DA4E-9021-D75E533576E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D499B1-763B-944D-9F67-68E1A0EF787C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80D64A-3B13-F745-9B88-EEFFF483FEB8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1851B9-E8C2-104C-9AE2-DB724B35265C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B79701A-002F-4E46-84D3-4B8899BF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404749"/>
            <a:ext cx="4216399" cy="33758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308DE23-80C8-5346-BB63-A48A9013F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602" y="2391019"/>
            <a:ext cx="3329708" cy="540812"/>
          </a:xfrm>
          <a:prstGeom prst="rect">
            <a:avLst/>
          </a:prstGeom>
          <a:ln w="19050">
            <a:solidFill>
              <a:srgbClr val="4E6E9A"/>
            </a:solidFill>
          </a:ln>
        </p:spPr>
      </p:pic>
      <p:cxnSp>
        <p:nvCxnSpPr>
          <p:cNvPr id="8" name="Conexão em Ângulos Retos 7">
            <a:extLst>
              <a:ext uri="{FF2B5EF4-FFF2-40B4-BE49-F238E27FC236}">
                <a16:creationId xmlns:a16="http://schemas.microsoft.com/office/drawing/2014/main" id="{A7C15243-3707-C74F-BD0B-0F7D7803ECA1}"/>
              </a:ext>
            </a:extLst>
          </p:cNvPr>
          <p:cNvCxnSpPr>
            <a:stCxn id="5" idx="2"/>
          </p:cNvCxnSpPr>
          <p:nvPr/>
        </p:nvCxnSpPr>
        <p:spPr>
          <a:xfrm rot="5400000">
            <a:off x="3946684" y="305947"/>
            <a:ext cx="542889" cy="5794656"/>
          </a:xfrm>
          <a:prstGeom prst="bentConnector2">
            <a:avLst/>
          </a:prstGeom>
          <a:ln w="19050">
            <a:solidFill>
              <a:srgbClr val="4E6E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8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Cartão de Cidadão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8A884794-332B-0148-A03E-BA5630B89318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2" name="Google Shape;414;p41">
              <a:extLst>
                <a:ext uri="{FF2B5EF4-FFF2-40B4-BE49-F238E27FC236}">
                  <a16:creationId xmlns:a16="http://schemas.microsoft.com/office/drawing/2014/main" id="{59AF1031-3875-7B4B-9CC6-87F7A72CA80C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41">
              <a:extLst>
                <a:ext uri="{FF2B5EF4-FFF2-40B4-BE49-F238E27FC236}">
                  <a16:creationId xmlns:a16="http://schemas.microsoft.com/office/drawing/2014/main" id="{388C9154-5E0E-164B-B8E7-09F0632DD06A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41">
              <a:extLst>
                <a:ext uri="{FF2B5EF4-FFF2-40B4-BE49-F238E27FC236}">
                  <a16:creationId xmlns:a16="http://schemas.microsoft.com/office/drawing/2014/main" id="{E2CCBF04-E917-DA4E-9021-D75E533576E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D499B1-763B-944D-9F67-68E1A0EF787C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80D64A-3B13-F745-9B88-EEFFF483FEB8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1851B9-E8C2-104C-9AE2-DB724B35265C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B79701A-002F-4E46-84D3-4B8899BF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404749"/>
            <a:ext cx="4216399" cy="33758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0039FC6-B62E-0E4B-9867-476F65AEA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326" y="1776343"/>
            <a:ext cx="4013544" cy="2527300"/>
          </a:xfrm>
          <a:prstGeom prst="rect">
            <a:avLst/>
          </a:prstGeom>
          <a:ln w="19050">
            <a:solidFill>
              <a:srgbClr val="4E6E9A"/>
            </a:solidFill>
          </a:ln>
        </p:spPr>
      </p:pic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6560E66C-3CBE-264A-9365-AD73FBD12588}"/>
              </a:ext>
            </a:extLst>
          </p:cNvPr>
          <p:cNvCxnSpPr/>
          <p:nvPr/>
        </p:nvCxnSpPr>
        <p:spPr>
          <a:xfrm flipH="1">
            <a:off x="1422400" y="3931920"/>
            <a:ext cx="3506926" cy="0"/>
          </a:xfrm>
          <a:prstGeom prst="straightConnector1">
            <a:avLst/>
          </a:prstGeom>
          <a:ln w="19050">
            <a:solidFill>
              <a:srgbClr val="4E6E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68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Cartão de Cidadão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8A884794-332B-0148-A03E-BA5630B89318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2" name="Google Shape;414;p41">
              <a:extLst>
                <a:ext uri="{FF2B5EF4-FFF2-40B4-BE49-F238E27FC236}">
                  <a16:creationId xmlns:a16="http://schemas.microsoft.com/office/drawing/2014/main" id="{59AF1031-3875-7B4B-9CC6-87F7A72CA80C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41">
              <a:extLst>
                <a:ext uri="{FF2B5EF4-FFF2-40B4-BE49-F238E27FC236}">
                  <a16:creationId xmlns:a16="http://schemas.microsoft.com/office/drawing/2014/main" id="{388C9154-5E0E-164B-B8E7-09F0632DD06A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41">
              <a:extLst>
                <a:ext uri="{FF2B5EF4-FFF2-40B4-BE49-F238E27FC236}">
                  <a16:creationId xmlns:a16="http://schemas.microsoft.com/office/drawing/2014/main" id="{E2CCBF04-E917-DA4E-9021-D75E533576E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D499B1-763B-944D-9F67-68E1A0EF787C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80D64A-3B13-F745-9B88-EEFFF483FEB8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1851B9-E8C2-104C-9AE2-DB724B35265C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B79701A-002F-4E46-84D3-4B8899BF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404749"/>
            <a:ext cx="4216399" cy="337589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4C5F21A-1B6A-8341-927C-8713A4C73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19" y="1822158"/>
            <a:ext cx="4268644" cy="2014500"/>
          </a:xfrm>
          <a:prstGeom prst="rect">
            <a:avLst/>
          </a:prstGeom>
          <a:ln w="19050">
            <a:solidFill>
              <a:srgbClr val="4E6E9A"/>
            </a:solidFill>
          </a:ln>
        </p:spPr>
      </p:pic>
      <p:cxnSp>
        <p:nvCxnSpPr>
          <p:cNvPr id="23" name="Conexão em Ângulos Retos 22">
            <a:extLst>
              <a:ext uri="{FF2B5EF4-FFF2-40B4-BE49-F238E27FC236}">
                <a16:creationId xmlns:a16="http://schemas.microsoft.com/office/drawing/2014/main" id="{31747DE7-3828-9F4A-9979-FD77EE8BCCFD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3840081" y="1388498"/>
            <a:ext cx="540001" cy="5436320"/>
          </a:xfrm>
          <a:prstGeom prst="bentConnector2">
            <a:avLst/>
          </a:prstGeom>
          <a:ln w="19050">
            <a:solidFill>
              <a:srgbClr val="4E6E9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1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F59B37A-0545-754C-87FD-D9D89F11B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"/>
          <a:stretch/>
        </p:blipFill>
        <p:spPr>
          <a:xfrm>
            <a:off x="543095" y="1335125"/>
            <a:ext cx="2921465" cy="35087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</p:spPr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</p:spPr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Cartão de Cidadão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8A884794-332B-0148-A03E-BA5630B89318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2" name="Google Shape;414;p41">
              <a:extLst>
                <a:ext uri="{FF2B5EF4-FFF2-40B4-BE49-F238E27FC236}">
                  <a16:creationId xmlns:a16="http://schemas.microsoft.com/office/drawing/2014/main" id="{59AF1031-3875-7B4B-9CC6-87F7A72CA80C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41">
              <a:extLst>
                <a:ext uri="{FF2B5EF4-FFF2-40B4-BE49-F238E27FC236}">
                  <a16:creationId xmlns:a16="http://schemas.microsoft.com/office/drawing/2014/main" id="{388C9154-5E0E-164B-B8E7-09F0632DD06A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41">
              <a:extLst>
                <a:ext uri="{FF2B5EF4-FFF2-40B4-BE49-F238E27FC236}">
                  <a16:creationId xmlns:a16="http://schemas.microsoft.com/office/drawing/2014/main" id="{E2CCBF04-E917-DA4E-9021-D75E533576E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D499B1-763B-944D-9F67-68E1A0EF787C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80D64A-3B13-F745-9B88-EEFFF483FEB8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1851B9-E8C2-104C-9AE2-DB724B35265C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1D5A341-4216-2B41-AE26-651A5C895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F59B37A-0545-754C-87FD-D9D89F11B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"/>
          <a:stretch/>
        </p:blipFill>
        <p:spPr>
          <a:xfrm>
            <a:off x="543095" y="1335125"/>
            <a:ext cx="2921465" cy="35087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</p:spPr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</p:spPr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Cartão de Cidadão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8A884794-332B-0148-A03E-BA5630B89318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2" name="Google Shape;414;p41">
              <a:extLst>
                <a:ext uri="{FF2B5EF4-FFF2-40B4-BE49-F238E27FC236}">
                  <a16:creationId xmlns:a16="http://schemas.microsoft.com/office/drawing/2014/main" id="{59AF1031-3875-7B4B-9CC6-87F7A72CA80C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41">
              <a:extLst>
                <a:ext uri="{FF2B5EF4-FFF2-40B4-BE49-F238E27FC236}">
                  <a16:creationId xmlns:a16="http://schemas.microsoft.com/office/drawing/2014/main" id="{388C9154-5E0E-164B-B8E7-09F0632DD06A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41">
              <a:extLst>
                <a:ext uri="{FF2B5EF4-FFF2-40B4-BE49-F238E27FC236}">
                  <a16:creationId xmlns:a16="http://schemas.microsoft.com/office/drawing/2014/main" id="{E2CCBF04-E917-DA4E-9021-D75E533576E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D499B1-763B-944D-9F67-68E1A0EF787C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80D64A-3B13-F745-9B88-EEFFF483FEB8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1851B9-E8C2-104C-9AE2-DB724B35265C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1D5A341-4216-2B41-AE26-651A5C895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2704A94-2B36-AE42-B391-FB212404FD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83610" y="2272437"/>
            <a:ext cx="3726553" cy="589955"/>
          </a:xfrm>
          <a:prstGeom prst="rect">
            <a:avLst/>
          </a:prstGeom>
          <a:ln w="19050">
            <a:solidFill>
              <a:srgbClr val="4E6E9A"/>
            </a:solidFill>
          </a:ln>
        </p:spPr>
      </p:pic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E122C373-C415-6D40-9BF6-ED27923C458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159888" y="2567415"/>
            <a:ext cx="3923722" cy="31412"/>
          </a:xfrm>
          <a:prstGeom prst="straightConnector1">
            <a:avLst/>
          </a:prstGeom>
          <a:ln w="19050">
            <a:solidFill>
              <a:srgbClr val="4E6E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01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F59B37A-0545-754C-87FD-D9D89F11B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"/>
          <a:stretch/>
        </p:blipFill>
        <p:spPr>
          <a:xfrm>
            <a:off x="543095" y="1335125"/>
            <a:ext cx="2921465" cy="35087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</p:spPr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</p:spPr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Cartão de Cidadão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8A884794-332B-0148-A03E-BA5630B89318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2" name="Google Shape;414;p41">
              <a:extLst>
                <a:ext uri="{FF2B5EF4-FFF2-40B4-BE49-F238E27FC236}">
                  <a16:creationId xmlns:a16="http://schemas.microsoft.com/office/drawing/2014/main" id="{59AF1031-3875-7B4B-9CC6-87F7A72CA80C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41">
              <a:extLst>
                <a:ext uri="{FF2B5EF4-FFF2-40B4-BE49-F238E27FC236}">
                  <a16:creationId xmlns:a16="http://schemas.microsoft.com/office/drawing/2014/main" id="{388C9154-5E0E-164B-B8E7-09F0632DD06A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41">
              <a:extLst>
                <a:ext uri="{FF2B5EF4-FFF2-40B4-BE49-F238E27FC236}">
                  <a16:creationId xmlns:a16="http://schemas.microsoft.com/office/drawing/2014/main" id="{E2CCBF04-E917-DA4E-9021-D75E533576E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D499B1-763B-944D-9F67-68E1A0EF787C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80D64A-3B13-F745-9B88-EEFFF483FEB8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1851B9-E8C2-104C-9AE2-DB724B35265C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E5B33A-ECA1-6946-B1BF-BAE81319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736" y="1990762"/>
            <a:ext cx="3938169" cy="941069"/>
          </a:xfrm>
          <a:prstGeom prst="rect">
            <a:avLst/>
          </a:prstGeom>
          <a:ln w="19050">
            <a:solidFill>
              <a:srgbClr val="4E6E9A"/>
            </a:solidFill>
          </a:ln>
        </p:spPr>
      </p:pic>
      <p:cxnSp>
        <p:nvCxnSpPr>
          <p:cNvPr id="9" name="Conexão em Ângulos Retos 8">
            <a:extLst>
              <a:ext uri="{FF2B5EF4-FFF2-40B4-BE49-F238E27FC236}">
                <a16:creationId xmlns:a16="http://schemas.microsoft.com/office/drawing/2014/main" id="{D39ED38D-8643-1C4E-AA64-F1D7F4BE3D12}"/>
              </a:ext>
            </a:extLst>
          </p:cNvPr>
          <p:cNvCxnSpPr>
            <a:stCxn id="5" idx="2"/>
          </p:cNvCxnSpPr>
          <p:nvPr/>
        </p:nvCxnSpPr>
        <p:spPr>
          <a:xfrm rot="5400000">
            <a:off x="3704867" y="385205"/>
            <a:ext cx="380329" cy="5473581"/>
          </a:xfrm>
          <a:prstGeom prst="bentConnector2">
            <a:avLst/>
          </a:prstGeom>
          <a:ln w="19050">
            <a:solidFill>
              <a:srgbClr val="4E6E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52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F59B37A-0545-754C-87FD-D9D89F11B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"/>
          <a:stretch/>
        </p:blipFill>
        <p:spPr>
          <a:xfrm>
            <a:off x="543095" y="1335125"/>
            <a:ext cx="2921465" cy="35087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</p:spPr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</p:spPr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Cartão de Cidadão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8A884794-332B-0148-A03E-BA5630B89318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2" name="Google Shape;414;p41">
              <a:extLst>
                <a:ext uri="{FF2B5EF4-FFF2-40B4-BE49-F238E27FC236}">
                  <a16:creationId xmlns:a16="http://schemas.microsoft.com/office/drawing/2014/main" id="{59AF1031-3875-7B4B-9CC6-87F7A72CA80C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41">
              <a:extLst>
                <a:ext uri="{FF2B5EF4-FFF2-40B4-BE49-F238E27FC236}">
                  <a16:creationId xmlns:a16="http://schemas.microsoft.com/office/drawing/2014/main" id="{388C9154-5E0E-164B-B8E7-09F0632DD06A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41">
              <a:extLst>
                <a:ext uri="{FF2B5EF4-FFF2-40B4-BE49-F238E27FC236}">
                  <a16:creationId xmlns:a16="http://schemas.microsoft.com/office/drawing/2014/main" id="{E2CCBF04-E917-DA4E-9021-D75E533576E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D499B1-763B-944D-9F67-68E1A0EF787C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80D64A-3B13-F745-9B88-EEFFF483FEB8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1851B9-E8C2-104C-9AE2-DB724B35265C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EA138E-BA09-D949-9932-46750B6D4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F411FD8-AC73-C047-93BE-FF995B3CA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1758"/>
            <a:ext cx="4208310" cy="1413356"/>
          </a:xfrm>
          <a:prstGeom prst="rect">
            <a:avLst/>
          </a:prstGeom>
          <a:ln w="19050">
            <a:solidFill>
              <a:srgbClr val="4E6E9A"/>
            </a:solidFill>
          </a:ln>
        </p:spPr>
      </p:pic>
      <p:cxnSp>
        <p:nvCxnSpPr>
          <p:cNvPr id="18" name="Conexão em Ângulos Retos 17">
            <a:extLst>
              <a:ext uri="{FF2B5EF4-FFF2-40B4-BE49-F238E27FC236}">
                <a16:creationId xmlns:a16="http://schemas.microsoft.com/office/drawing/2014/main" id="{A9C47E70-6303-C248-B7D7-2C710486E7F0}"/>
              </a:ext>
            </a:extLst>
          </p:cNvPr>
          <p:cNvCxnSpPr/>
          <p:nvPr/>
        </p:nvCxnSpPr>
        <p:spPr>
          <a:xfrm rot="10800000" flipV="1">
            <a:off x="1158240" y="3393440"/>
            <a:ext cx="5537200" cy="284480"/>
          </a:xfrm>
          <a:prstGeom prst="bentConnector3">
            <a:avLst>
              <a:gd name="adj1" fmla="val 92"/>
            </a:avLst>
          </a:prstGeom>
          <a:ln w="19050">
            <a:solidFill>
              <a:srgbClr val="4E6E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5187CBC9-A6F8-E94F-ABA9-807692404995}"/>
              </a:ext>
            </a:extLst>
          </p:cNvPr>
          <p:cNvCxnSpPr>
            <a:cxnSpLocks/>
          </p:cNvCxnSpPr>
          <p:nvPr/>
        </p:nvCxnSpPr>
        <p:spPr>
          <a:xfrm>
            <a:off x="4572000" y="2418080"/>
            <a:ext cx="4208310" cy="0"/>
          </a:xfrm>
          <a:prstGeom prst="line">
            <a:avLst/>
          </a:prstGeom>
          <a:ln>
            <a:solidFill>
              <a:srgbClr val="4E6E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238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F59B37A-0545-754C-87FD-D9D89F11B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"/>
          <a:stretch/>
        </p:blipFill>
        <p:spPr>
          <a:xfrm>
            <a:off x="543095" y="1335125"/>
            <a:ext cx="2921465" cy="35087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</p:spPr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</p:spPr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Cartão de Cidadão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8A884794-332B-0148-A03E-BA5630B89318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2" name="Google Shape;414;p41">
              <a:extLst>
                <a:ext uri="{FF2B5EF4-FFF2-40B4-BE49-F238E27FC236}">
                  <a16:creationId xmlns:a16="http://schemas.microsoft.com/office/drawing/2014/main" id="{59AF1031-3875-7B4B-9CC6-87F7A72CA80C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41">
              <a:extLst>
                <a:ext uri="{FF2B5EF4-FFF2-40B4-BE49-F238E27FC236}">
                  <a16:creationId xmlns:a16="http://schemas.microsoft.com/office/drawing/2014/main" id="{388C9154-5E0E-164B-B8E7-09F0632DD06A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41">
              <a:extLst>
                <a:ext uri="{FF2B5EF4-FFF2-40B4-BE49-F238E27FC236}">
                  <a16:creationId xmlns:a16="http://schemas.microsoft.com/office/drawing/2014/main" id="{E2CCBF04-E917-DA4E-9021-D75E533576E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D499B1-763B-944D-9F67-68E1A0EF787C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80D64A-3B13-F745-9B88-EEFFF483FEB8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1851B9-E8C2-104C-9AE2-DB724B35265C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1D5A341-4216-2B41-AE26-651A5C895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C7F5D558-2B2F-D541-A1CD-3FA144477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19215"/>
            <a:ext cx="3961840" cy="1889161"/>
          </a:xfrm>
          <a:prstGeom prst="rect">
            <a:avLst/>
          </a:prstGeom>
          <a:ln w="19050">
            <a:solidFill>
              <a:srgbClr val="4E6E9A"/>
            </a:solidFill>
          </a:ln>
        </p:spPr>
      </p:pic>
      <p:cxnSp>
        <p:nvCxnSpPr>
          <p:cNvPr id="24" name="Conexão em Ângulos Retos 23">
            <a:extLst>
              <a:ext uri="{FF2B5EF4-FFF2-40B4-BE49-F238E27FC236}">
                <a16:creationId xmlns:a16="http://schemas.microsoft.com/office/drawing/2014/main" id="{D0ADF483-7588-F24B-BF73-3672BB9821EE}"/>
              </a:ext>
            </a:extLst>
          </p:cNvPr>
          <p:cNvCxnSpPr>
            <a:stCxn id="22" idx="2"/>
          </p:cNvCxnSpPr>
          <p:nvPr/>
        </p:nvCxnSpPr>
        <p:spPr>
          <a:xfrm rot="5400000">
            <a:off x="3510740" y="1486356"/>
            <a:ext cx="720161" cy="5364200"/>
          </a:xfrm>
          <a:prstGeom prst="bentConnector2">
            <a:avLst/>
          </a:prstGeom>
          <a:ln w="19050">
            <a:solidFill>
              <a:srgbClr val="4E6E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079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da Arte</a:t>
            </a:r>
            <a:endParaRPr/>
          </a:p>
        </p:txBody>
      </p:sp>
      <p:sp>
        <p:nvSpPr>
          <p:cNvPr id="391" name="Google Shape;391;p3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0488" lvl="0" indent="0">
              <a:spcAft>
                <a:spcPts val="1600"/>
              </a:spcAft>
            </a:pPr>
            <a:r>
              <a:rPr lang="en" dirty="0" err="1">
                <a:latin typeface="Muli" panose="02000503000000000000" pitchFamily="2" charset="77"/>
              </a:rPr>
              <a:t>Proteção</a:t>
            </a:r>
            <a:r>
              <a:rPr lang="en" dirty="0">
                <a:latin typeface="Muli" panose="02000503000000000000" pitchFamily="2" charset="77"/>
              </a:rPr>
              <a:t> da API</a:t>
            </a:r>
            <a:endParaRPr dirty="0">
              <a:latin typeface="Muli" panose="02000503000000000000" pitchFamily="2" charset="77"/>
              <a:ea typeface="Muli"/>
              <a:cs typeface="Muli"/>
              <a:sym typeface="Muli"/>
            </a:endParaRPr>
          </a:p>
        </p:txBody>
      </p:sp>
      <p:grpSp>
        <p:nvGrpSpPr>
          <p:cNvPr id="392" name="Google Shape;392;p3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3" name="Google Shape;393;p3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37;p35">
            <a:extLst>
              <a:ext uri="{FF2B5EF4-FFF2-40B4-BE49-F238E27FC236}">
                <a16:creationId xmlns:a16="http://schemas.microsoft.com/office/drawing/2014/main" id="{304784CE-AB52-DF4C-BF9D-7759FCFD03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475" y="1409418"/>
            <a:ext cx="5057736" cy="194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>
                <a:solidFill>
                  <a:schemeClr val="bg2"/>
                </a:solidFill>
                <a:highlight>
                  <a:srgbClr val="FFFFFF"/>
                </a:highlight>
              </a:rPr>
              <a:t>Necessidades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>
                <a:solidFill>
                  <a:schemeClr val="bg2"/>
                </a:solidFill>
                <a:highlight>
                  <a:srgbClr val="FFFFFF"/>
                </a:highlight>
              </a:rPr>
              <a:t>Incorporar autenticação através de chaves API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>
                <a:solidFill>
                  <a:schemeClr val="bg2"/>
                </a:solidFill>
                <a:highlight>
                  <a:srgbClr val="FFFFFF"/>
                </a:highlight>
              </a:rPr>
              <a:t>Limitar a vida útil de uma chave API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>
                <a:solidFill>
                  <a:schemeClr val="bg2"/>
                </a:solidFill>
                <a:highlight>
                  <a:srgbClr val="FFFFFF"/>
                </a:highlight>
              </a:rPr>
              <a:t>Limitar a quantidade de </a:t>
            </a:r>
            <a:r>
              <a:rPr lang="pt-PT" sz="1200" i="1">
                <a:solidFill>
                  <a:schemeClr val="bg2"/>
                </a:solidFill>
                <a:highlight>
                  <a:srgbClr val="FFFFFF"/>
                </a:highlight>
              </a:rPr>
              <a:t>“queries” à API</a:t>
            </a:r>
            <a:endParaRPr lang="pt-PT" sz="1200">
              <a:solidFill>
                <a:schemeClr val="bg2"/>
              </a:solidFill>
              <a:highlight>
                <a:srgbClr val="FFFFFF"/>
              </a:highlight>
            </a:endParaRPr>
          </a:p>
          <a:p>
            <a:pPr marL="314325" indent="-174625" algn="just">
              <a:lnSpc>
                <a:spcPct val="200000"/>
              </a:lnSpc>
              <a:buClr>
                <a:schemeClr val="bg2"/>
              </a:buClr>
              <a:buSzPts val="1200"/>
            </a:pPr>
            <a:r>
              <a:rPr lang="pt-PT" sz="1200">
                <a:solidFill>
                  <a:schemeClr val="bg2"/>
                </a:solidFill>
                <a:highlight>
                  <a:srgbClr val="FFFFFF"/>
                </a:highlight>
              </a:rPr>
              <a:t>Possibilidade de criar uma </a:t>
            </a:r>
            <a:r>
              <a:rPr lang="pt-PT" sz="1200" i="1">
                <a:solidFill>
                  <a:schemeClr val="bg2"/>
                </a:solidFill>
                <a:highlight>
                  <a:srgbClr val="FFFFFF"/>
                </a:highlight>
              </a:rPr>
              <a:t>”blacklist”</a:t>
            </a:r>
            <a:endParaRPr lang="pt-PT" sz="1200">
              <a:solidFill>
                <a:schemeClr val="bg2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89EC0A3-9F38-0347-BAB2-DA1D19111E12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6D01A1D-C036-9446-8608-7AFCB18EE05B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1EB082-D389-3D4F-848E-569C2F402DBF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</p:spTree>
    <p:extLst>
      <p:ext uri="{BB962C8B-B14F-4D97-AF65-F5344CB8AC3E}">
        <p14:creationId xmlns:p14="http://schemas.microsoft.com/office/powerpoint/2010/main" val="178250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da Arte</a:t>
            </a:r>
            <a:endParaRPr/>
          </a:p>
        </p:txBody>
      </p:sp>
      <p:sp>
        <p:nvSpPr>
          <p:cNvPr id="390" name="Google Shape;390;p39"/>
          <p:cNvSpPr txBox="1">
            <a:spLocks noGrp="1"/>
          </p:cNvSpPr>
          <p:nvPr>
            <p:ph type="body" idx="1"/>
          </p:nvPr>
        </p:nvSpPr>
        <p:spPr>
          <a:xfrm>
            <a:off x="370475" y="3341713"/>
            <a:ext cx="3891300" cy="1141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200" b="1" dirty="0" err="1">
                <a:solidFill>
                  <a:schemeClr val="bg2"/>
                </a:solidFill>
                <a:highlight>
                  <a:schemeClr val="lt1"/>
                </a:highlight>
              </a:rPr>
              <a:t>Possui</a:t>
            </a:r>
            <a:r>
              <a:rPr lang="en" sz="1200" b="1" dirty="0">
                <a:solidFill>
                  <a:schemeClr val="bg2"/>
                </a:solidFill>
                <a:highlight>
                  <a:schemeClr val="lt1"/>
                </a:highlight>
              </a:rPr>
              <a:t> 3 </a:t>
            </a:r>
            <a:r>
              <a:rPr lang="en" sz="1200" b="1" dirty="0" err="1">
                <a:solidFill>
                  <a:schemeClr val="bg2"/>
                </a:solidFill>
                <a:highlight>
                  <a:schemeClr val="lt1"/>
                </a:highlight>
              </a:rPr>
              <a:t>elementos</a:t>
            </a:r>
            <a:r>
              <a:rPr lang="en" sz="1200" b="1" dirty="0">
                <a:solidFill>
                  <a:schemeClr val="bg2"/>
                </a:solidFill>
                <a:highlight>
                  <a:schemeClr val="lt1"/>
                </a:highlight>
              </a:rPr>
              <a:t> </a:t>
            </a:r>
            <a:r>
              <a:rPr lang="en" sz="1200" b="1" dirty="0" err="1">
                <a:solidFill>
                  <a:schemeClr val="bg2"/>
                </a:solidFill>
                <a:highlight>
                  <a:schemeClr val="lt1"/>
                </a:highlight>
              </a:rPr>
              <a:t>distintos</a:t>
            </a:r>
            <a:r>
              <a:rPr lang="en" sz="1200" b="1" dirty="0">
                <a:solidFill>
                  <a:schemeClr val="bg2"/>
                </a:solidFill>
                <a:highlight>
                  <a:schemeClr val="lt1"/>
                </a:highlight>
              </a:rPr>
              <a:t>:</a:t>
            </a:r>
            <a:endParaRPr sz="1200" b="1" dirty="0">
              <a:solidFill>
                <a:schemeClr val="bg2"/>
              </a:solidFill>
              <a:highlight>
                <a:schemeClr val="lt1"/>
              </a:highlight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bg2"/>
              </a:buClr>
              <a:buSzPts val="1200"/>
              <a:buChar char="●"/>
            </a:pPr>
            <a:r>
              <a:rPr lang="en" sz="1200" dirty="0">
                <a:solidFill>
                  <a:schemeClr val="bg2"/>
                </a:solidFill>
                <a:highlight>
                  <a:schemeClr val="lt1"/>
                </a:highlight>
              </a:rPr>
              <a:t>Header</a:t>
            </a:r>
            <a:endParaRPr lang="pt-PT" sz="1200" dirty="0">
              <a:solidFill>
                <a:schemeClr val="bg2"/>
              </a:solidFill>
              <a:highlight>
                <a:schemeClr val="lt1"/>
              </a:highlight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200"/>
              <a:buChar char="●"/>
            </a:pPr>
            <a:r>
              <a:rPr lang="pt-PT" sz="1200" dirty="0" err="1">
                <a:solidFill>
                  <a:schemeClr val="bg2"/>
                </a:solidFill>
                <a:highlight>
                  <a:schemeClr val="lt1"/>
                </a:highlight>
              </a:rPr>
              <a:t>Payload</a:t>
            </a:r>
            <a:endParaRPr lang="pt-PT" sz="1200" dirty="0">
              <a:solidFill>
                <a:schemeClr val="bg2"/>
              </a:solidFill>
              <a:highlight>
                <a:schemeClr val="lt1"/>
              </a:highlight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200"/>
              <a:buChar char="●"/>
            </a:pPr>
            <a:r>
              <a:rPr lang="en" sz="1200" dirty="0" err="1">
                <a:solidFill>
                  <a:schemeClr val="bg2"/>
                </a:solidFill>
                <a:highlight>
                  <a:schemeClr val="lt1"/>
                </a:highlight>
              </a:rPr>
              <a:t>Assinatura</a:t>
            </a:r>
            <a:endParaRPr sz="1200" b="1" dirty="0">
              <a:solidFill>
                <a:schemeClr val="bg2"/>
              </a:solidFill>
              <a:highlight>
                <a:srgbClr val="FFFFFF"/>
              </a:highlight>
            </a:endParaRPr>
          </a:p>
        </p:txBody>
      </p:sp>
      <p:sp>
        <p:nvSpPr>
          <p:cNvPr id="391" name="Google Shape;391;p3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0488" lvl="0" indent="0">
              <a:spcAft>
                <a:spcPts val="1600"/>
              </a:spcAft>
            </a:pPr>
            <a:r>
              <a:rPr lang="en">
                <a:latin typeface="Muli" panose="02000503000000000000" pitchFamily="2" charset="77"/>
              </a:rPr>
              <a:t>Proteção da API</a:t>
            </a:r>
            <a:endParaRPr>
              <a:latin typeface="Muli" panose="02000503000000000000" pitchFamily="2" charset="77"/>
              <a:ea typeface="Muli"/>
              <a:cs typeface="Muli"/>
              <a:sym typeface="Muli"/>
            </a:endParaRPr>
          </a:p>
        </p:txBody>
      </p:sp>
      <p:grpSp>
        <p:nvGrpSpPr>
          <p:cNvPr id="392" name="Google Shape;392;p3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3" name="Google Shape;393;p3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37;p35">
            <a:extLst>
              <a:ext uri="{FF2B5EF4-FFF2-40B4-BE49-F238E27FC236}">
                <a16:creationId xmlns:a16="http://schemas.microsoft.com/office/drawing/2014/main" id="{ED5C1355-FC29-2643-9E71-1AA68682979E}"/>
              </a:ext>
            </a:extLst>
          </p:cNvPr>
          <p:cNvSpPr txBox="1">
            <a:spLocks/>
          </p:cNvSpPr>
          <p:nvPr/>
        </p:nvSpPr>
        <p:spPr>
          <a:xfrm>
            <a:off x="370475" y="1409418"/>
            <a:ext cx="3880662" cy="58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lnSpc>
                <a:spcPct val="150000"/>
              </a:lnSpc>
              <a:buFont typeface="Muli"/>
              <a:buNone/>
            </a:pPr>
            <a:r>
              <a:rPr lang="pt-PT" sz="1600" b="1" i="1" dirty="0">
                <a:solidFill>
                  <a:schemeClr val="bg2"/>
                </a:solidFill>
                <a:highlight>
                  <a:srgbClr val="FFFFFF"/>
                </a:highlight>
              </a:rPr>
              <a:t>JSON Web </a:t>
            </a:r>
            <a:r>
              <a:rPr lang="pt-PT" sz="1600" b="1" i="1" dirty="0" err="1">
                <a:solidFill>
                  <a:schemeClr val="bg2"/>
                </a:solidFill>
                <a:highlight>
                  <a:srgbClr val="FFFFFF"/>
                </a:highlight>
              </a:rPr>
              <a:t>Token</a:t>
            </a:r>
            <a:endParaRPr lang="pt-PT" sz="1600" b="1" i="1" dirty="0">
              <a:solidFill>
                <a:schemeClr val="bg2"/>
              </a:solidFill>
              <a:highlight>
                <a:srgbClr val="FFFFFF"/>
              </a:highlight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5A7EEBF-32C3-AC4A-9AF2-C1D19714DD31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EE70F1B-5062-0A4E-9E7C-C86B11AF0A87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B2893F5-F298-AB42-B926-AEFB9AAA8F9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9133A3-8F52-BD4A-8874-CF532C5B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1906" y="2093782"/>
            <a:ext cx="3429727" cy="10372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A876732-D0FC-214D-9DD8-2B8741699F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99759" y="662935"/>
            <a:ext cx="4083314" cy="4125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4B4DE2C-838D-1E43-8C05-2538BA060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941525"/>
            <a:ext cx="1094972" cy="6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19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grpSp>
        <p:nvGrpSpPr>
          <p:cNvPr id="187" name="Google Shape;187;p27"/>
          <p:cNvGrpSpPr/>
          <p:nvPr/>
        </p:nvGrpSpPr>
        <p:grpSpPr>
          <a:xfrm>
            <a:off x="4144759" y="1195743"/>
            <a:ext cx="278152" cy="345818"/>
            <a:chOff x="0" y="46600"/>
            <a:chExt cx="3121800" cy="5004600"/>
          </a:xfrm>
        </p:grpSpPr>
        <p:sp>
          <p:nvSpPr>
            <p:cNvPr id="188" name="Google Shape;188;p2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27"/>
          <p:cNvSpPr txBox="1"/>
          <p:nvPr/>
        </p:nvSpPr>
        <p:spPr>
          <a:xfrm>
            <a:off x="4514750" y="1137200"/>
            <a:ext cx="4341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Introdução</a:t>
            </a:r>
            <a:endParaRPr sz="24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4514750" y="1939275"/>
            <a:ext cx="4341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Descrição do </a:t>
            </a:r>
            <a:r>
              <a:rPr lang="en" sz="24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problema</a:t>
            </a:r>
            <a:endParaRPr sz="24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514749" y="2741325"/>
            <a:ext cx="4484871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Discussão do estado da arte</a:t>
            </a:r>
            <a:endParaRPr sz="24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4514750" y="3543400"/>
            <a:ext cx="4341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Solução e Implementação</a:t>
            </a:r>
          </a:p>
        </p:txBody>
      </p:sp>
      <p:grpSp>
        <p:nvGrpSpPr>
          <p:cNvPr id="195" name="Google Shape;195;p27"/>
          <p:cNvGrpSpPr/>
          <p:nvPr/>
        </p:nvGrpSpPr>
        <p:grpSpPr>
          <a:xfrm>
            <a:off x="4144759" y="1997818"/>
            <a:ext cx="278152" cy="345818"/>
            <a:chOff x="0" y="46600"/>
            <a:chExt cx="3121800" cy="5004600"/>
          </a:xfrm>
        </p:grpSpPr>
        <p:sp>
          <p:nvSpPr>
            <p:cNvPr id="196" name="Google Shape;196;p2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2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2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9" name="Google Shape;199;p27"/>
          <p:cNvGrpSpPr/>
          <p:nvPr/>
        </p:nvGrpSpPr>
        <p:grpSpPr>
          <a:xfrm>
            <a:off x="4144759" y="2799893"/>
            <a:ext cx="278152" cy="345818"/>
            <a:chOff x="0" y="46600"/>
            <a:chExt cx="3121800" cy="5004600"/>
          </a:xfrm>
        </p:grpSpPr>
        <p:sp>
          <p:nvSpPr>
            <p:cNvPr id="200" name="Google Shape;200;p2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2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2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3" name="Google Shape;203;p27"/>
          <p:cNvGrpSpPr/>
          <p:nvPr/>
        </p:nvGrpSpPr>
        <p:grpSpPr>
          <a:xfrm>
            <a:off x="4144759" y="3601968"/>
            <a:ext cx="278152" cy="345818"/>
            <a:chOff x="0" y="46600"/>
            <a:chExt cx="3121800" cy="5004600"/>
          </a:xfrm>
        </p:grpSpPr>
        <p:sp>
          <p:nvSpPr>
            <p:cNvPr id="204" name="Google Shape;204;p2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2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2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e Implementação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Arquitetura aplicacional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4D816845-7A5D-3348-B980-2813DF867B6C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1" name="Google Shape;414;p41">
              <a:extLst>
                <a:ext uri="{FF2B5EF4-FFF2-40B4-BE49-F238E27FC236}">
                  <a16:creationId xmlns:a16="http://schemas.microsoft.com/office/drawing/2014/main" id="{02DC02EC-4EB5-B74D-AE53-80C742DA779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;p41">
              <a:extLst>
                <a:ext uri="{FF2B5EF4-FFF2-40B4-BE49-F238E27FC236}">
                  <a16:creationId xmlns:a16="http://schemas.microsoft.com/office/drawing/2014/main" id="{7A743A08-68B8-5E4B-ABD1-7A0546FEF41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;p41">
              <a:extLst>
                <a:ext uri="{FF2B5EF4-FFF2-40B4-BE49-F238E27FC236}">
                  <a16:creationId xmlns:a16="http://schemas.microsoft.com/office/drawing/2014/main" id="{9FC40202-A819-DE45-8615-FB71369B0D5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BA1939-9399-D645-9D91-0DB3639AEF4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041123C-7799-1248-91AB-88E4413A9876}"/>
              </a:ext>
            </a:extLst>
          </p:cNvPr>
          <p:cNvSpPr/>
          <p:nvPr/>
        </p:nvSpPr>
        <p:spPr>
          <a:xfrm>
            <a:off x="5228705" y="4845937"/>
            <a:ext cx="2477193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CAD8C4-0AD7-B143-BAEC-B8CA9F2CFCD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E52E8E8-115C-C24A-8197-EFFF483249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E6E9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9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6932" y="2017000"/>
            <a:ext cx="1267511" cy="152201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107AA78-64B9-D045-BD97-10042D8F569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E6E9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-9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780" y="1750142"/>
            <a:ext cx="2184900" cy="21849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3A76A00B-16D9-4F46-B4ED-F986BEF4090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4E6E9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-9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7581" y="2006636"/>
            <a:ext cx="1522010" cy="1522010"/>
          </a:xfrm>
          <a:prstGeom prst="rect">
            <a:avLst/>
          </a:prstGeom>
        </p:spPr>
      </p:pic>
      <p:cxnSp>
        <p:nvCxnSpPr>
          <p:cNvPr id="38" name="Conexão Reta Unidirecional 37">
            <a:extLst>
              <a:ext uri="{FF2B5EF4-FFF2-40B4-BE49-F238E27FC236}">
                <a16:creationId xmlns:a16="http://schemas.microsoft.com/office/drawing/2014/main" id="{F6A21E6F-51CF-4C45-9DD6-87BDB0687308}"/>
              </a:ext>
            </a:extLst>
          </p:cNvPr>
          <p:cNvCxnSpPr/>
          <p:nvPr/>
        </p:nvCxnSpPr>
        <p:spPr>
          <a:xfrm>
            <a:off x="2906485" y="2455091"/>
            <a:ext cx="2160000" cy="0"/>
          </a:xfrm>
          <a:prstGeom prst="straightConnector1">
            <a:avLst/>
          </a:prstGeom>
          <a:ln>
            <a:solidFill>
              <a:srgbClr val="4E6E9A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92D2C001-5476-B545-814B-B5C4127A8B7C}"/>
              </a:ext>
            </a:extLst>
          </p:cNvPr>
          <p:cNvCxnSpPr>
            <a:cxnSpLocks/>
          </p:cNvCxnSpPr>
          <p:nvPr/>
        </p:nvCxnSpPr>
        <p:spPr>
          <a:xfrm flipH="1">
            <a:off x="2868067" y="3013891"/>
            <a:ext cx="2160000" cy="0"/>
          </a:xfrm>
          <a:prstGeom prst="straightConnector1">
            <a:avLst/>
          </a:prstGeom>
          <a:ln>
            <a:solidFill>
              <a:srgbClr val="4E6E9A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C2E422E-1FDA-844D-9E6F-78A5A3EE602B}"/>
              </a:ext>
            </a:extLst>
          </p:cNvPr>
          <p:cNvSpPr txBox="1"/>
          <p:nvPr/>
        </p:nvSpPr>
        <p:spPr>
          <a:xfrm>
            <a:off x="3336245" y="2552700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1" dirty="0">
                <a:solidFill>
                  <a:srgbClr val="4E6E9A"/>
                </a:solidFill>
                <a:latin typeface="Muli" panose="02000503000000000000" pitchFamily="2" charset="77"/>
              </a:rPr>
              <a:t>API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A1580A2-0E1A-9242-963E-802424C432AA}"/>
              </a:ext>
            </a:extLst>
          </p:cNvPr>
          <p:cNvSpPr txBox="1"/>
          <p:nvPr/>
        </p:nvSpPr>
        <p:spPr>
          <a:xfrm>
            <a:off x="1030990" y="3539939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1" dirty="0" err="1">
                <a:solidFill>
                  <a:srgbClr val="4E6E9A"/>
                </a:solidFill>
                <a:latin typeface="Muli" panose="02000503000000000000" pitchFamily="2" charset="77"/>
              </a:rPr>
              <a:t>Frontend</a:t>
            </a:r>
            <a:endParaRPr lang="pt-PT" sz="1800" b="1" dirty="0">
              <a:solidFill>
                <a:srgbClr val="4E6E9A"/>
              </a:solidFill>
              <a:latin typeface="Muli" panose="02000503000000000000" pitchFamily="2" charset="77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9C0472B-2AD9-BE4B-A4D6-145AC4B6F36E}"/>
              </a:ext>
            </a:extLst>
          </p:cNvPr>
          <p:cNvSpPr txBox="1"/>
          <p:nvPr/>
        </p:nvSpPr>
        <p:spPr>
          <a:xfrm>
            <a:off x="5278346" y="3479690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1" dirty="0" err="1">
                <a:solidFill>
                  <a:srgbClr val="4E6E9A"/>
                </a:solidFill>
                <a:latin typeface="Muli" panose="02000503000000000000" pitchFamily="2" charset="77"/>
              </a:rPr>
              <a:t>Backend</a:t>
            </a:r>
            <a:endParaRPr lang="pt-PT" sz="1800" b="1" dirty="0">
              <a:solidFill>
                <a:srgbClr val="4E6E9A"/>
              </a:solidFill>
              <a:latin typeface="Muli" panose="02000503000000000000" pitchFamily="2" charset="77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458BE2C-5D90-8449-9875-0469B3EDF8A2}"/>
              </a:ext>
            </a:extLst>
          </p:cNvPr>
          <p:cNvSpPr txBox="1"/>
          <p:nvPr/>
        </p:nvSpPr>
        <p:spPr>
          <a:xfrm>
            <a:off x="7461727" y="3486684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1" dirty="0">
                <a:solidFill>
                  <a:srgbClr val="4E6E9A"/>
                </a:solidFill>
                <a:latin typeface="Muli" panose="02000503000000000000" pitchFamily="2" charset="77"/>
              </a:rPr>
              <a:t>BD</a:t>
            </a:r>
          </a:p>
        </p:txBody>
      </p: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56241185-469B-9D47-B8F0-BD3790753B42}"/>
              </a:ext>
            </a:extLst>
          </p:cNvPr>
          <p:cNvCxnSpPr>
            <a:cxnSpLocks/>
          </p:cNvCxnSpPr>
          <p:nvPr/>
        </p:nvCxnSpPr>
        <p:spPr>
          <a:xfrm>
            <a:off x="6716937" y="2604770"/>
            <a:ext cx="649515" cy="0"/>
          </a:xfrm>
          <a:prstGeom prst="straightConnector1">
            <a:avLst/>
          </a:prstGeom>
          <a:ln>
            <a:solidFill>
              <a:srgbClr val="4E6E9A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exão Reta Unidirecional 49">
            <a:extLst>
              <a:ext uri="{FF2B5EF4-FFF2-40B4-BE49-F238E27FC236}">
                <a16:creationId xmlns:a16="http://schemas.microsoft.com/office/drawing/2014/main" id="{D793F161-47EC-3C4C-B44B-D503B54F8ED5}"/>
              </a:ext>
            </a:extLst>
          </p:cNvPr>
          <p:cNvCxnSpPr>
            <a:cxnSpLocks/>
          </p:cNvCxnSpPr>
          <p:nvPr/>
        </p:nvCxnSpPr>
        <p:spPr>
          <a:xfrm flipH="1">
            <a:off x="6689591" y="2887504"/>
            <a:ext cx="648000" cy="0"/>
          </a:xfrm>
          <a:prstGeom prst="straightConnector1">
            <a:avLst/>
          </a:prstGeom>
          <a:ln>
            <a:solidFill>
              <a:srgbClr val="4E6E9A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69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e Implementação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Documentação da API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4D816845-7A5D-3348-B980-2813DF867B6C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1" name="Google Shape;414;p41">
              <a:extLst>
                <a:ext uri="{FF2B5EF4-FFF2-40B4-BE49-F238E27FC236}">
                  <a16:creationId xmlns:a16="http://schemas.microsoft.com/office/drawing/2014/main" id="{02DC02EC-4EB5-B74D-AE53-80C742DA779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;p41">
              <a:extLst>
                <a:ext uri="{FF2B5EF4-FFF2-40B4-BE49-F238E27FC236}">
                  <a16:creationId xmlns:a16="http://schemas.microsoft.com/office/drawing/2014/main" id="{7A743A08-68B8-5E4B-ABD1-7A0546FEF41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;p41">
              <a:extLst>
                <a:ext uri="{FF2B5EF4-FFF2-40B4-BE49-F238E27FC236}">
                  <a16:creationId xmlns:a16="http://schemas.microsoft.com/office/drawing/2014/main" id="{9FC40202-A819-DE45-8615-FB71369B0D5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BA1939-9399-D645-9D91-0DB3639AEF4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041123C-7799-1248-91AB-88E4413A9876}"/>
              </a:ext>
            </a:extLst>
          </p:cNvPr>
          <p:cNvSpPr/>
          <p:nvPr/>
        </p:nvSpPr>
        <p:spPr>
          <a:xfrm>
            <a:off x="5228705" y="4845937"/>
            <a:ext cx="2477193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CAD8C4-0AD7-B143-BAEC-B8CA9F2CFCD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F543AAE-A02B-F146-A835-FB40C94C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20" y="1346023"/>
            <a:ext cx="7325360" cy="33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64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e Implementação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Tecnologias utilizadas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4D816845-7A5D-3348-B980-2813DF867B6C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1" name="Google Shape;414;p41">
              <a:extLst>
                <a:ext uri="{FF2B5EF4-FFF2-40B4-BE49-F238E27FC236}">
                  <a16:creationId xmlns:a16="http://schemas.microsoft.com/office/drawing/2014/main" id="{02DC02EC-4EB5-B74D-AE53-80C742DA779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;p41">
              <a:extLst>
                <a:ext uri="{FF2B5EF4-FFF2-40B4-BE49-F238E27FC236}">
                  <a16:creationId xmlns:a16="http://schemas.microsoft.com/office/drawing/2014/main" id="{7A743A08-68B8-5E4B-ABD1-7A0546FEF41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;p41">
              <a:extLst>
                <a:ext uri="{FF2B5EF4-FFF2-40B4-BE49-F238E27FC236}">
                  <a16:creationId xmlns:a16="http://schemas.microsoft.com/office/drawing/2014/main" id="{9FC40202-A819-DE45-8615-FB71369B0D5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BA1939-9399-D645-9D91-0DB3639AEF4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041123C-7799-1248-91AB-88E4413A9876}"/>
              </a:ext>
            </a:extLst>
          </p:cNvPr>
          <p:cNvSpPr/>
          <p:nvPr/>
        </p:nvSpPr>
        <p:spPr>
          <a:xfrm>
            <a:off x="5228705" y="4845937"/>
            <a:ext cx="2477193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CAD8C4-0AD7-B143-BAEC-B8CA9F2CFCD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B91E07-2EDA-684F-9D37-5101C9CD9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6" b="3824"/>
          <a:stretch/>
        </p:blipFill>
        <p:spPr>
          <a:xfrm>
            <a:off x="1234110" y="1335124"/>
            <a:ext cx="6686564" cy="3312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5053C1C-4C08-2644-AA45-382824A6D456}"/>
              </a:ext>
            </a:extLst>
          </p:cNvPr>
          <p:cNvSpPr/>
          <p:nvPr/>
        </p:nvSpPr>
        <p:spPr>
          <a:xfrm>
            <a:off x="1737360" y="3591098"/>
            <a:ext cx="1521229" cy="854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4524D3-4A99-F342-B086-E25C5DED7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641" y="3487849"/>
            <a:ext cx="996623" cy="3416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7487CF-EE6F-6944-A4E0-205F01E3C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348" y="3901542"/>
            <a:ext cx="968483" cy="26005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4F3B6D6E-4D1D-E14C-B275-FD41C67A9CF1}"/>
              </a:ext>
            </a:extLst>
          </p:cNvPr>
          <p:cNvSpPr/>
          <p:nvPr/>
        </p:nvSpPr>
        <p:spPr>
          <a:xfrm>
            <a:off x="5381106" y="1726337"/>
            <a:ext cx="1521229" cy="60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haveta à Direita 18">
            <a:extLst>
              <a:ext uri="{FF2B5EF4-FFF2-40B4-BE49-F238E27FC236}">
                <a16:creationId xmlns:a16="http://schemas.microsoft.com/office/drawing/2014/main" id="{DD1A325F-27DE-B745-ABAE-FB014C971009}"/>
              </a:ext>
            </a:extLst>
          </p:cNvPr>
          <p:cNvSpPr>
            <a:spLocks noChangeAspect="1"/>
          </p:cNvSpPr>
          <p:nvPr/>
        </p:nvSpPr>
        <p:spPr>
          <a:xfrm>
            <a:off x="1660499" y="3436976"/>
            <a:ext cx="116378" cy="540000"/>
          </a:xfrm>
          <a:prstGeom prst="rightBrace">
            <a:avLst/>
          </a:prstGeom>
          <a:ln>
            <a:solidFill>
              <a:srgbClr val="4E6E9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EE362B5-BFE0-C445-8F7F-48D4CACE9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60" y="3333402"/>
            <a:ext cx="704483" cy="20562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B3AD13A-602B-DF4B-B68E-0F5495212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216" y="3587515"/>
            <a:ext cx="205623" cy="20562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47BE3E63-57AD-834E-A355-38233BD308AD}"/>
              </a:ext>
            </a:extLst>
          </p:cNvPr>
          <p:cNvSpPr txBox="1"/>
          <p:nvPr/>
        </p:nvSpPr>
        <p:spPr>
          <a:xfrm>
            <a:off x="1044798" y="3814687"/>
            <a:ext cx="65360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1200" dirty="0" err="1">
                <a:solidFill>
                  <a:schemeClr val="tx1"/>
                </a:solidFill>
                <a:latin typeface="Muli" panose="02000503000000000000" pitchFamily="2" charset="77"/>
              </a:rPr>
              <a:t>bcrypt</a:t>
            </a:r>
            <a:endParaRPr lang="pt-PT" sz="1300" dirty="0">
              <a:solidFill>
                <a:schemeClr val="tx1"/>
              </a:solidFill>
              <a:latin typeface="Muli" panose="02000503000000000000" pitchFamily="2" charset="77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9951AD7-C755-2D45-AF63-DA3D32041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9094" y="2333674"/>
            <a:ext cx="1060721" cy="296546"/>
          </a:xfrm>
          <a:prstGeom prst="rect">
            <a:avLst/>
          </a:prstGeom>
        </p:spPr>
      </p:pic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B29E04B0-3A05-9E44-8148-6666D7FDD462}"/>
              </a:ext>
            </a:extLst>
          </p:cNvPr>
          <p:cNvCxnSpPr>
            <a:cxnSpLocks/>
          </p:cNvCxnSpPr>
          <p:nvPr/>
        </p:nvCxnSpPr>
        <p:spPr>
          <a:xfrm>
            <a:off x="7373389" y="2485506"/>
            <a:ext cx="448887" cy="0"/>
          </a:xfrm>
          <a:prstGeom prst="straightConnector1">
            <a:avLst/>
          </a:prstGeom>
          <a:ln>
            <a:solidFill>
              <a:srgbClr val="4E6E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E01CC67A-02A3-B54D-9FFE-9BCDD83EFC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4464" y1="30295" x2="21345" y2="34081"/>
                        <a14:foregroundMark x1="21345" y1="34081" x2="26349" y2="40252"/>
                        <a14:foregroundMark x1="26349" y1="40252" x2="34324" y2="38008"/>
                        <a14:foregroundMark x1="17514" y1="36746" x2="21579" y2="45161"/>
                        <a14:foregroundMark x1="21579" y1="45161" x2="23456" y2="56942"/>
                        <a14:foregroundMark x1="23456" y1="56942" x2="29242" y2="54698"/>
                        <a14:foregroundMark x1="29242" y1="54698" x2="36044" y2="33801"/>
                        <a14:foregroundMark x1="36044" y1="33801" x2="36044" y2="33801"/>
                        <a14:foregroundMark x1="11493" y1="26087" x2="12510" y2="26928"/>
                        <a14:foregroundMark x1="50274" y1="48948" x2="54418" y2="49790"/>
                        <a14:foregroundMark x1="69977" y1="21599" x2="72869" y2="30996"/>
                        <a14:foregroundMark x1="72869" y1="30996" x2="76310" y2="22721"/>
                      </a14:backgroundRemoval>
                    </a14:imgEffect>
                  </a14:imgLayer>
                </a14:imgProps>
              </a:ext>
            </a:extLst>
          </a:blip>
          <a:srcRect l="9435" t="12827" r="9000" b="22113"/>
          <a:stretch/>
        </p:blipFill>
        <p:spPr>
          <a:xfrm>
            <a:off x="5561214" y="1771976"/>
            <a:ext cx="975892" cy="43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24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e Implementação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Página de autenticação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4D816845-7A5D-3348-B980-2813DF867B6C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1" name="Google Shape;414;p41">
              <a:extLst>
                <a:ext uri="{FF2B5EF4-FFF2-40B4-BE49-F238E27FC236}">
                  <a16:creationId xmlns:a16="http://schemas.microsoft.com/office/drawing/2014/main" id="{02DC02EC-4EB5-B74D-AE53-80C742DA779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;p41">
              <a:extLst>
                <a:ext uri="{FF2B5EF4-FFF2-40B4-BE49-F238E27FC236}">
                  <a16:creationId xmlns:a16="http://schemas.microsoft.com/office/drawing/2014/main" id="{7A743A08-68B8-5E4B-ABD1-7A0546FEF41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;p41">
              <a:extLst>
                <a:ext uri="{FF2B5EF4-FFF2-40B4-BE49-F238E27FC236}">
                  <a16:creationId xmlns:a16="http://schemas.microsoft.com/office/drawing/2014/main" id="{9FC40202-A819-DE45-8615-FB71369B0D5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BA1939-9399-D645-9D91-0DB3639AEF4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041123C-7799-1248-91AB-88E4413A9876}"/>
              </a:ext>
            </a:extLst>
          </p:cNvPr>
          <p:cNvSpPr/>
          <p:nvPr/>
        </p:nvSpPr>
        <p:spPr>
          <a:xfrm>
            <a:off x="5228705" y="4845937"/>
            <a:ext cx="2477193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CAD8C4-0AD7-B143-BAEC-B8CA9F2CFCD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1491C5-591F-E54E-B985-234CD4B3B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2" t="10345" r="11484" b="12631"/>
          <a:stretch/>
        </p:blipFill>
        <p:spPr>
          <a:xfrm>
            <a:off x="1521281" y="1346023"/>
            <a:ext cx="6101437" cy="34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9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e Implementação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através de Cartão de Cidadão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4D816845-7A5D-3348-B980-2813DF867B6C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1" name="Google Shape;414;p41">
              <a:extLst>
                <a:ext uri="{FF2B5EF4-FFF2-40B4-BE49-F238E27FC236}">
                  <a16:creationId xmlns:a16="http://schemas.microsoft.com/office/drawing/2014/main" id="{02DC02EC-4EB5-B74D-AE53-80C742DA779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;p41">
              <a:extLst>
                <a:ext uri="{FF2B5EF4-FFF2-40B4-BE49-F238E27FC236}">
                  <a16:creationId xmlns:a16="http://schemas.microsoft.com/office/drawing/2014/main" id="{7A743A08-68B8-5E4B-ABD1-7A0546FEF41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;p41">
              <a:extLst>
                <a:ext uri="{FF2B5EF4-FFF2-40B4-BE49-F238E27FC236}">
                  <a16:creationId xmlns:a16="http://schemas.microsoft.com/office/drawing/2014/main" id="{9FC40202-A819-DE45-8615-FB71369B0D5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BA1939-9399-D645-9D91-0DB3639AEF4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041123C-7799-1248-91AB-88E4413A9876}"/>
              </a:ext>
            </a:extLst>
          </p:cNvPr>
          <p:cNvSpPr/>
          <p:nvPr/>
        </p:nvSpPr>
        <p:spPr>
          <a:xfrm>
            <a:off x="5228705" y="4845937"/>
            <a:ext cx="2477193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CAD8C4-0AD7-B143-BAEC-B8CA9F2CFCD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F81ACF8-EAD1-D24A-A671-E6B47E3DD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1" t="5882" r="17556" b="19834"/>
          <a:stretch/>
        </p:blipFill>
        <p:spPr>
          <a:xfrm>
            <a:off x="1970041" y="1376503"/>
            <a:ext cx="5203917" cy="336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9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e Implementação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através de </a:t>
            </a:r>
            <a:r>
              <a:rPr lang="pt-PT" dirty="0" err="1">
                <a:latin typeface="Muli" panose="02000503000000000000" pitchFamily="2" charset="77"/>
              </a:rPr>
              <a:t>username</a:t>
            </a:r>
            <a:r>
              <a:rPr lang="pt-PT" dirty="0">
                <a:latin typeface="Muli" panose="02000503000000000000" pitchFamily="2" charset="77"/>
              </a:rPr>
              <a:t> e password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4D816845-7A5D-3348-B980-2813DF867B6C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1" name="Google Shape;414;p41">
              <a:extLst>
                <a:ext uri="{FF2B5EF4-FFF2-40B4-BE49-F238E27FC236}">
                  <a16:creationId xmlns:a16="http://schemas.microsoft.com/office/drawing/2014/main" id="{02DC02EC-4EB5-B74D-AE53-80C742DA779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;p41">
              <a:extLst>
                <a:ext uri="{FF2B5EF4-FFF2-40B4-BE49-F238E27FC236}">
                  <a16:creationId xmlns:a16="http://schemas.microsoft.com/office/drawing/2014/main" id="{7A743A08-68B8-5E4B-ABD1-7A0546FEF41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;p41">
              <a:extLst>
                <a:ext uri="{FF2B5EF4-FFF2-40B4-BE49-F238E27FC236}">
                  <a16:creationId xmlns:a16="http://schemas.microsoft.com/office/drawing/2014/main" id="{9FC40202-A819-DE45-8615-FB71369B0D5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BA1939-9399-D645-9D91-0DB3639AEF4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041123C-7799-1248-91AB-88E4413A9876}"/>
              </a:ext>
            </a:extLst>
          </p:cNvPr>
          <p:cNvSpPr/>
          <p:nvPr/>
        </p:nvSpPr>
        <p:spPr>
          <a:xfrm>
            <a:off x="5228705" y="4845937"/>
            <a:ext cx="2477193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CAD8C4-0AD7-B143-BAEC-B8CA9F2CFCD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219796B-2F0F-354F-9526-1966C8D7956E}"/>
              </a:ext>
            </a:extLst>
          </p:cNvPr>
          <p:cNvGrpSpPr/>
          <p:nvPr/>
        </p:nvGrpSpPr>
        <p:grpSpPr>
          <a:xfrm>
            <a:off x="1326888" y="1372221"/>
            <a:ext cx="6764948" cy="3395980"/>
            <a:chOff x="676648" y="1392541"/>
            <a:chExt cx="6764948" cy="339598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C0231165-AEEB-7244-958B-B3E66BBFD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648" y="1392541"/>
              <a:ext cx="3240077" cy="339598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4CA8FDC-B743-A14B-9B13-04B4AD40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8033" y="1392541"/>
              <a:ext cx="3413563" cy="2072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1506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e Implementação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Página de gestão de utilizadores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4D816845-7A5D-3348-B980-2813DF867B6C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1" name="Google Shape;414;p41">
              <a:extLst>
                <a:ext uri="{FF2B5EF4-FFF2-40B4-BE49-F238E27FC236}">
                  <a16:creationId xmlns:a16="http://schemas.microsoft.com/office/drawing/2014/main" id="{02DC02EC-4EB5-B74D-AE53-80C742DA779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;p41">
              <a:extLst>
                <a:ext uri="{FF2B5EF4-FFF2-40B4-BE49-F238E27FC236}">
                  <a16:creationId xmlns:a16="http://schemas.microsoft.com/office/drawing/2014/main" id="{7A743A08-68B8-5E4B-ABD1-7A0546FEF41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;p41">
              <a:extLst>
                <a:ext uri="{FF2B5EF4-FFF2-40B4-BE49-F238E27FC236}">
                  <a16:creationId xmlns:a16="http://schemas.microsoft.com/office/drawing/2014/main" id="{9FC40202-A819-DE45-8615-FB71369B0D5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BA1939-9399-D645-9D91-0DB3639AEF4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041123C-7799-1248-91AB-88E4413A9876}"/>
              </a:ext>
            </a:extLst>
          </p:cNvPr>
          <p:cNvSpPr/>
          <p:nvPr/>
        </p:nvSpPr>
        <p:spPr>
          <a:xfrm>
            <a:off x="5228705" y="4845937"/>
            <a:ext cx="2477193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CAD8C4-0AD7-B143-BAEC-B8CA9F2CFCD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03CF6E3-B03B-E94B-8AFD-9BC3D221C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24382" y="1701445"/>
            <a:ext cx="8528838" cy="22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e Implementação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Registo de chave API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4D816845-7A5D-3348-B980-2813DF867B6C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1" name="Google Shape;414;p41">
              <a:extLst>
                <a:ext uri="{FF2B5EF4-FFF2-40B4-BE49-F238E27FC236}">
                  <a16:creationId xmlns:a16="http://schemas.microsoft.com/office/drawing/2014/main" id="{02DC02EC-4EB5-B74D-AE53-80C742DA779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;p41">
              <a:extLst>
                <a:ext uri="{FF2B5EF4-FFF2-40B4-BE49-F238E27FC236}">
                  <a16:creationId xmlns:a16="http://schemas.microsoft.com/office/drawing/2014/main" id="{7A743A08-68B8-5E4B-ABD1-7A0546FEF41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;p41">
              <a:extLst>
                <a:ext uri="{FF2B5EF4-FFF2-40B4-BE49-F238E27FC236}">
                  <a16:creationId xmlns:a16="http://schemas.microsoft.com/office/drawing/2014/main" id="{9FC40202-A819-DE45-8615-FB71369B0D5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BA1939-9399-D645-9D91-0DB3639AEF4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041123C-7799-1248-91AB-88E4413A9876}"/>
              </a:ext>
            </a:extLst>
          </p:cNvPr>
          <p:cNvSpPr/>
          <p:nvPr/>
        </p:nvSpPr>
        <p:spPr>
          <a:xfrm>
            <a:off x="5228705" y="4845937"/>
            <a:ext cx="2477193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CAD8C4-0AD7-B143-BAEC-B8CA9F2CFCD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38618E5-7FE8-5A40-8C86-3426DE13FF84}"/>
              </a:ext>
            </a:extLst>
          </p:cNvPr>
          <p:cNvGrpSpPr/>
          <p:nvPr/>
        </p:nvGrpSpPr>
        <p:grpSpPr>
          <a:xfrm>
            <a:off x="213361" y="1508720"/>
            <a:ext cx="8758264" cy="2920197"/>
            <a:chOff x="370483" y="1508720"/>
            <a:chExt cx="8570661" cy="2764399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FAE27D44-7264-AA4B-8D5D-89A3D53A4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83" y="1508721"/>
              <a:ext cx="3561080" cy="2693254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726ED38-887A-A143-94FB-67532B9C0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3703" y="1508720"/>
              <a:ext cx="4917441" cy="276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292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e Implementação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Página de gestão de chaves API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4D816845-7A5D-3348-B980-2813DF867B6C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1" name="Google Shape;414;p41">
              <a:extLst>
                <a:ext uri="{FF2B5EF4-FFF2-40B4-BE49-F238E27FC236}">
                  <a16:creationId xmlns:a16="http://schemas.microsoft.com/office/drawing/2014/main" id="{02DC02EC-4EB5-B74D-AE53-80C742DA779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;p41">
              <a:extLst>
                <a:ext uri="{FF2B5EF4-FFF2-40B4-BE49-F238E27FC236}">
                  <a16:creationId xmlns:a16="http://schemas.microsoft.com/office/drawing/2014/main" id="{7A743A08-68B8-5E4B-ABD1-7A0546FEF41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;p41">
              <a:extLst>
                <a:ext uri="{FF2B5EF4-FFF2-40B4-BE49-F238E27FC236}">
                  <a16:creationId xmlns:a16="http://schemas.microsoft.com/office/drawing/2014/main" id="{9FC40202-A819-DE45-8615-FB71369B0D5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BA1939-9399-D645-9D91-0DB3639AEF4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041123C-7799-1248-91AB-88E4413A9876}"/>
              </a:ext>
            </a:extLst>
          </p:cNvPr>
          <p:cNvSpPr/>
          <p:nvPr/>
        </p:nvSpPr>
        <p:spPr>
          <a:xfrm>
            <a:off x="5228705" y="4845937"/>
            <a:ext cx="2477193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CAD8C4-0AD7-B143-BAEC-B8CA9F2CFCD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5DC2D3F-1C79-6344-9E1C-9704CA4D5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94"/>
          <a:stretch/>
        </p:blipFill>
        <p:spPr>
          <a:xfrm>
            <a:off x="742621" y="1514225"/>
            <a:ext cx="7658757" cy="283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e Implementação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Métrica da plataforma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4D816845-7A5D-3348-B980-2813DF867B6C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1" name="Google Shape;414;p41">
              <a:extLst>
                <a:ext uri="{FF2B5EF4-FFF2-40B4-BE49-F238E27FC236}">
                  <a16:creationId xmlns:a16="http://schemas.microsoft.com/office/drawing/2014/main" id="{02DC02EC-4EB5-B74D-AE53-80C742DA779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;p41">
              <a:extLst>
                <a:ext uri="{FF2B5EF4-FFF2-40B4-BE49-F238E27FC236}">
                  <a16:creationId xmlns:a16="http://schemas.microsoft.com/office/drawing/2014/main" id="{7A743A08-68B8-5E4B-ABD1-7A0546FEF41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;p41">
              <a:extLst>
                <a:ext uri="{FF2B5EF4-FFF2-40B4-BE49-F238E27FC236}">
                  <a16:creationId xmlns:a16="http://schemas.microsoft.com/office/drawing/2014/main" id="{9FC40202-A819-DE45-8615-FB71369B0D5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BA1939-9399-D645-9D91-0DB3639AEF4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041123C-7799-1248-91AB-88E4413A9876}"/>
              </a:ext>
            </a:extLst>
          </p:cNvPr>
          <p:cNvSpPr/>
          <p:nvPr/>
        </p:nvSpPr>
        <p:spPr>
          <a:xfrm>
            <a:off x="5228705" y="4845937"/>
            <a:ext cx="2477193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CAD8C4-0AD7-B143-BAEC-B8CA9F2CFCD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ABBAD2-4740-7A4F-BDD4-C97A5F6B4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" t="9494" r="805" b="19792"/>
          <a:stretch/>
        </p:blipFill>
        <p:spPr>
          <a:xfrm>
            <a:off x="313517" y="1358630"/>
            <a:ext cx="8451819" cy="34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7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370477" y="445025"/>
            <a:ext cx="604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Introdução</a:t>
            </a:r>
            <a:endParaRPr dirty="0"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l="9371" r="49236"/>
          <a:stretch/>
        </p:blipFill>
        <p:spPr>
          <a:xfrm>
            <a:off x="6479575" y="0"/>
            <a:ext cx="26644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82563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O que é o CLAV?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14" name="Google Shape;214;p28"/>
          <p:cNvGrpSpPr/>
          <p:nvPr/>
        </p:nvGrpSpPr>
        <p:grpSpPr>
          <a:xfrm>
            <a:off x="256190" y="2318263"/>
            <a:ext cx="6139349" cy="1409725"/>
            <a:chOff x="512851" y="2652925"/>
            <a:chExt cx="6139349" cy="1409725"/>
          </a:xfrm>
        </p:grpSpPr>
        <p:sp>
          <p:nvSpPr>
            <p:cNvPr id="215" name="Google Shape;215;p28"/>
            <p:cNvSpPr/>
            <p:nvPr/>
          </p:nvSpPr>
          <p:spPr>
            <a:xfrm rot="-5400000">
              <a:off x="787388" y="2388475"/>
              <a:ext cx="1389525" cy="1938600"/>
            </a:xfrm>
            <a:prstGeom prst="flowChartOffpageConnector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4690049" y="2657700"/>
              <a:ext cx="1962150" cy="1400175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</p:sp>
        <p:sp>
          <p:nvSpPr>
            <p:cNvPr id="217" name="Google Shape;217;p28"/>
            <p:cNvSpPr/>
            <p:nvPr/>
          </p:nvSpPr>
          <p:spPr>
            <a:xfrm>
              <a:off x="2451449" y="2652925"/>
              <a:ext cx="2253550" cy="1409725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</p:sp>
      </p:grpSp>
      <p:sp>
        <p:nvSpPr>
          <p:cNvPr id="218" name="Google Shape;218;p28"/>
          <p:cNvSpPr/>
          <p:nvPr/>
        </p:nvSpPr>
        <p:spPr>
          <a:xfrm rot="-5400000">
            <a:off x="406388" y="2007475"/>
            <a:ext cx="1389525" cy="1938600"/>
          </a:xfrm>
          <a:prstGeom prst="flowChartOffpageConnector">
            <a:avLst/>
          </a:prstGeom>
          <a:solidFill>
            <a:srgbClr val="5E85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4309049" y="2276700"/>
            <a:ext cx="1962150" cy="1400175"/>
          </a:xfrm>
          <a:custGeom>
            <a:avLst/>
            <a:gdLst/>
            <a:ahLst/>
            <a:cxnLst/>
            <a:rect l="l" t="t" r="r" b="b"/>
            <a:pathLst>
              <a:path w="78486" h="56007" extrusionOk="0">
                <a:moveTo>
                  <a:pt x="0" y="56007"/>
                </a:moveTo>
                <a:lnTo>
                  <a:pt x="16383" y="27813"/>
                </a:lnTo>
                <a:lnTo>
                  <a:pt x="762" y="0"/>
                </a:lnTo>
                <a:lnTo>
                  <a:pt x="78486" y="0"/>
                </a:lnTo>
                <a:lnTo>
                  <a:pt x="78486" y="56007"/>
                </a:lnTo>
                <a:close/>
              </a:path>
            </a:pathLst>
          </a:custGeom>
          <a:solidFill>
            <a:srgbClr val="5E85B9"/>
          </a:solidFill>
          <a:ln>
            <a:noFill/>
          </a:ln>
        </p:spPr>
      </p:sp>
      <p:sp>
        <p:nvSpPr>
          <p:cNvPr id="220" name="Google Shape;220;p28"/>
          <p:cNvSpPr/>
          <p:nvPr/>
        </p:nvSpPr>
        <p:spPr>
          <a:xfrm>
            <a:off x="2070449" y="2271925"/>
            <a:ext cx="2253550" cy="1409725"/>
          </a:xfrm>
          <a:custGeom>
            <a:avLst/>
            <a:gdLst/>
            <a:ahLst/>
            <a:cxnLst/>
            <a:rect l="l" t="t" r="r" b="b"/>
            <a:pathLst>
              <a:path w="90142" h="56389" extrusionOk="0">
                <a:moveTo>
                  <a:pt x="0" y="0"/>
                </a:moveTo>
                <a:lnTo>
                  <a:pt x="73914" y="0"/>
                </a:lnTo>
                <a:lnTo>
                  <a:pt x="90142" y="28107"/>
                </a:lnTo>
                <a:lnTo>
                  <a:pt x="73813" y="56389"/>
                </a:lnTo>
                <a:lnTo>
                  <a:pt x="0" y="56389"/>
                </a:lnTo>
                <a:lnTo>
                  <a:pt x="16140" y="28434"/>
                </a:lnTo>
                <a:close/>
              </a:path>
            </a:pathLst>
          </a:custGeom>
          <a:solidFill>
            <a:srgbClr val="415C80"/>
          </a:solidFill>
          <a:ln>
            <a:noFill/>
          </a:ln>
        </p:spPr>
      </p:sp>
      <p:sp>
        <p:nvSpPr>
          <p:cNvPr id="221" name="Google Shape;221;p28"/>
          <p:cNvSpPr txBox="1"/>
          <p:nvPr/>
        </p:nvSpPr>
        <p:spPr>
          <a:xfrm>
            <a:off x="131850" y="2694125"/>
            <a:ext cx="180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Simplificar</a:t>
            </a:r>
            <a:endParaRPr sz="23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2486525" y="2694125"/>
            <a:ext cx="16468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Classificar</a:t>
            </a:r>
            <a:endParaRPr sz="23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4615800" y="2690425"/>
            <a:ext cx="17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Avaliar</a:t>
            </a:r>
            <a:endParaRPr sz="23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38ED43F-7C62-0F47-987B-C995EFFE53B2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8779957-4159-C844-805B-30A2A2874748}"/>
              </a:ext>
            </a:extLst>
          </p:cNvPr>
          <p:cNvSpPr/>
          <p:nvPr/>
        </p:nvSpPr>
        <p:spPr>
          <a:xfrm>
            <a:off x="-1" y="4856836"/>
            <a:ext cx="1454728" cy="286664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840FF89-5731-2A49-9628-1D3F9B003338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e Implementação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Métrica da plataforma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4D816845-7A5D-3348-B980-2813DF867B6C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1" name="Google Shape;414;p41">
              <a:extLst>
                <a:ext uri="{FF2B5EF4-FFF2-40B4-BE49-F238E27FC236}">
                  <a16:creationId xmlns:a16="http://schemas.microsoft.com/office/drawing/2014/main" id="{02DC02EC-4EB5-B74D-AE53-80C742DA779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5;p41">
              <a:extLst>
                <a:ext uri="{FF2B5EF4-FFF2-40B4-BE49-F238E27FC236}">
                  <a16:creationId xmlns:a16="http://schemas.microsoft.com/office/drawing/2014/main" id="{7A743A08-68B8-5E4B-ABD1-7A0546FEF41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6;p41">
              <a:extLst>
                <a:ext uri="{FF2B5EF4-FFF2-40B4-BE49-F238E27FC236}">
                  <a16:creationId xmlns:a16="http://schemas.microsoft.com/office/drawing/2014/main" id="{9FC40202-A819-DE45-8615-FB71369B0D5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BA1939-9399-D645-9D91-0DB3639AEF4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041123C-7799-1248-91AB-88E4413A9876}"/>
              </a:ext>
            </a:extLst>
          </p:cNvPr>
          <p:cNvSpPr/>
          <p:nvPr/>
        </p:nvSpPr>
        <p:spPr>
          <a:xfrm>
            <a:off x="5228705" y="4845937"/>
            <a:ext cx="2477193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CAD8C4-0AD7-B143-BAEC-B8CA9F2CFCD7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ABBAD2-4740-7A4F-BDD4-C97A5F6B4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59303" y="1432561"/>
            <a:ext cx="8352067" cy="32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Conclusão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D013CC6-F64C-0A4E-8317-B629A867C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474" y="1094400"/>
            <a:ext cx="4201526" cy="2583520"/>
          </a:xfrm>
        </p:spPr>
        <p:txBody>
          <a:bodyPr/>
          <a:lstStyle/>
          <a:p>
            <a:pPr marL="114300" indent="0" algn="just">
              <a:buNone/>
            </a:pPr>
            <a:r>
              <a:rPr lang="pt-PT" dirty="0"/>
              <a:t>Pontos positivos:</a:t>
            </a:r>
          </a:p>
          <a:p>
            <a:pPr algn="just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pt-PT" sz="1200" dirty="0">
                <a:solidFill>
                  <a:schemeClr val="bg2"/>
                </a:solidFill>
              </a:rPr>
              <a:t>Criação de mecanismos capazes de realizar uma autenticação local segura</a:t>
            </a:r>
          </a:p>
          <a:p>
            <a:pPr algn="just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pt-PT" sz="1200" dirty="0">
                <a:solidFill>
                  <a:schemeClr val="bg2"/>
                </a:solidFill>
              </a:rPr>
              <a:t>Implementação completa do </a:t>
            </a:r>
            <a:r>
              <a:rPr lang="pt-PT" sz="1200" dirty="0" err="1">
                <a:solidFill>
                  <a:schemeClr val="bg2"/>
                </a:solidFill>
              </a:rPr>
              <a:t>Autenticação.Gov</a:t>
            </a:r>
            <a:endParaRPr lang="pt-PT" sz="1200" dirty="0">
              <a:solidFill>
                <a:schemeClr val="bg2"/>
              </a:solidFill>
            </a:endParaRPr>
          </a:p>
          <a:p>
            <a:pPr algn="just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pt-PT" sz="1200" dirty="0">
                <a:solidFill>
                  <a:schemeClr val="bg2"/>
                </a:solidFill>
              </a:rPr>
              <a:t>Utilização de chaves API como meio de garantir a correta utilização dos dados disponibilizados</a:t>
            </a:r>
          </a:p>
          <a:p>
            <a:pPr algn="just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pt-PT" sz="1200" dirty="0">
                <a:solidFill>
                  <a:schemeClr val="bg2"/>
                </a:solidFill>
              </a:rPr>
              <a:t>Disponibilização de páginas de gestão capazes de facilmente editar, desativar ou até remover informação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endParaRPr lang="pt-PT" sz="1200" dirty="0">
              <a:solidFill>
                <a:schemeClr val="bg2"/>
              </a:solidFill>
            </a:endParaRPr>
          </a:p>
          <a:p>
            <a:pPr marL="114300" indent="0" algn="just">
              <a:buNone/>
            </a:pPr>
            <a:endParaRPr lang="pt-PT" dirty="0"/>
          </a:p>
          <a:p>
            <a:pPr marL="114300" indent="0" algn="just">
              <a:buNone/>
            </a:pPr>
            <a:endParaRPr lang="pt-PT" dirty="0"/>
          </a:p>
        </p:txBody>
      </p:sp>
      <p:grpSp>
        <p:nvGrpSpPr>
          <p:cNvPr id="8" name="Google Shape;413;p41">
            <a:extLst>
              <a:ext uri="{FF2B5EF4-FFF2-40B4-BE49-F238E27FC236}">
                <a16:creationId xmlns:a16="http://schemas.microsoft.com/office/drawing/2014/main" id="{C8213E38-73CE-5344-8976-86DF3710F60E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" name="Google Shape;414;p41">
              <a:extLst>
                <a:ext uri="{FF2B5EF4-FFF2-40B4-BE49-F238E27FC236}">
                  <a16:creationId xmlns:a16="http://schemas.microsoft.com/office/drawing/2014/main" id="{C9DF18ED-41E6-214A-9516-6AA0F432B385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5;p41">
              <a:extLst>
                <a:ext uri="{FF2B5EF4-FFF2-40B4-BE49-F238E27FC236}">
                  <a16:creationId xmlns:a16="http://schemas.microsoft.com/office/drawing/2014/main" id="{41C38923-BB11-9C41-A57B-C7430575A543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6;p41">
              <a:extLst>
                <a:ext uri="{FF2B5EF4-FFF2-40B4-BE49-F238E27FC236}">
                  <a16:creationId xmlns:a16="http://schemas.microsoft.com/office/drawing/2014/main" id="{BE1C9FA8-E7FD-024C-8762-4866CC033049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E0FD2BF0-9272-3945-92F1-A6798C50E899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4B295CE-4376-AA4F-8387-54199AAC0A43}"/>
              </a:ext>
            </a:extLst>
          </p:cNvPr>
          <p:cNvSpPr/>
          <p:nvPr/>
        </p:nvSpPr>
        <p:spPr>
          <a:xfrm>
            <a:off x="7755774" y="4845937"/>
            <a:ext cx="138822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6448B0-47E8-FD40-BE00-DB64C5AEB1C4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sp>
        <p:nvSpPr>
          <p:cNvPr id="17" name="Marcador de Posição do Texto 2">
            <a:extLst>
              <a:ext uri="{FF2B5EF4-FFF2-40B4-BE49-F238E27FC236}">
                <a16:creationId xmlns:a16="http://schemas.microsoft.com/office/drawing/2014/main" id="{D1EA41C3-15FA-5C45-B517-BF2775189AFE}"/>
              </a:ext>
            </a:extLst>
          </p:cNvPr>
          <p:cNvSpPr txBox="1">
            <a:spLocks/>
          </p:cNvSpPr>
          <p:nvPr/>
        </p:nvSpPr>
        <p:spPr>
          <a:xfrm>
            <a:off x="4628957" y="1094400"/>
            <a:ext cx="4201526" cy="258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14300" indent="0" algn="just">
              <a:buFont typeface="Muli"/>
              <a:buNone/>
            </a:pPr>
            <a:r>
              <a:rPr lang="pt-PT" dirty="0"/>
              <a:t>Pontos negativos:</a:t>
            </a:r>
          </a:p>
          <a:p>
            <a:pPr algn="just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pt-PT" sz="1200" dirty="0">
                <a:solidFill>
                  <a:schemeClr val="bg2"/>
                </a:solidFill>
              </a:rPr>
              <a:t>Obrigatoriedade da utilização de funções criptográficas e protocolos descontinuadas</a:t>
            </a:r>
          </a:p>
          <a:p>
            <a:pPr algn="just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pt-PT" sz="1200" dirty="0">
                <a:solidFill>
                  <a:schemeClr val="bg2"/>
                </a:solidFill>
              </a:rPr>
              <a:t>Documentação do </a:t>
            </a:r>
            <a:r>
              <a:rPr lang="pt-PT" sz="1200" dirty="0" err="1">
                <a:solidFill>
                  <a:schemeClr val="bg2"/>
                </a:solidFill>
              </a:rPr>
              <a:t>Autenticação.Gov</a:t>
            </a:r>
            <a:r>
              <a:rPr lang="pt-PT" sz="1200" dirty="0">
                <a:solidFill>
                  <a:schemeClr val="bg2"/>
                </a:solidFill>
              </a:rPr>
              <a:t> um pouco incoerente</a:t>
            </a:r>
            <a:endParaRPr lang="pt-PT" dirty="0"/>
          </a:p>
          <a:p>
            <a:pPr marL="114300" indent="0" algn="just">
              <a:buFont typeface="Muli"/>
              <a:buNone/>
            </a:pPr>
            <a:endParaRPr lang="pt-PT" dirty="0"/>
          </a:p>
        </p:txBody>
      </p:sp>
      <p:sp>
        <p:nvSpPr>
          <p:cNvPr id="18" name="Marcador de Posição do Texto 2">
            <a:extLst>
              <a:ext uri="{FF2B5EF4-FFF2-40B4-BE49-F238E27FC236}">
                <a16:creationId xmlns:a16="http://schemas.microsoft.com/office/drawing/2014/main" id="{B4748CA2-D4AC-2F47-8B26-E043A81B19ED}"/>
              </a:ext>
            </a:extLst>
          </p:cNvPr>
          <p:cNvSpPr txBox="1">
            <a:spLocks/>
          </p:cNvSpPr>
          <p:nvPr/>
        </p:nvSpPr>
        <p:spPr>
          <a:xfrm>
            <a:off x="370474" y="3754595"/>
            <a:ext cx="8460000" cy="94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14300" indent="0" algn="just">
              <a:buFont typeface="Muli"/>
              <a:buNone/>
            </a:pPr>
            <a:r>
              <a:rPr lang="pt-PT" dirty="0"/>
              <a:t>Trabalho futuro:</a:t>
            </a:r>
          </a:p>
          <a:p>
            <a:pPr algn="just">
              <a:buSzPct val="100000"/>
            </a:pPr>
            <a:r>
              <a:rPr lang="pt-PT" sz="1200" dirty="0"/>
              <a:t>Integração da Chave Móvel Digital</a:t>
            </a:r>
          </a:p>
        </p:txBody>
      </p:sp>
    </p:spTree>
    <p:extLst>
      <p:ext uri="{BB962C8B-B14F-4D97-AF65-F5344CB8AC3E}">
        <p14:creationId xmlns:p14="http://schemas.microsoft.com/office/powerpoint/2010/main" val="102625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2477500" y="1912325"/>
            <a:ext cx="65208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CLAV: Autenticação e integração na plataforma iAP</a:t>
            </a:r>
            <a:endParaRPr sz="3000" b="1"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2757100" y="3525475"/>
            <a:ext cx="62412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err="1"/>
              <a:t>Octávio</a:t>
            </a:r>
            <a:r>
              <a:rPr lang="en" b="1"/>
              <a:t> José Azevedo Maia</a:t>
            </a:r>
            <a:br>
              <a:rPr lang="en"/>
            </a:br>
            <a:r>
              <a:rPr lang="en"/>
              <a:t>Com </a:t>
            </a:r>
            <a:r>
              <a:rPr lang="en" err="1"/>
              <a:t>supervisão</a:t>
            </a:r>
            <a:r>
              <a:rPr lang="en"/>
              <a:t> do Professor José Carlos </a:t>
            </a:r>
            <a:r>
              <a:rPr lang="en" err="1"/>
              <a:t>Ramalho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2"/>
          </p:nvPr>
        </p:nvSpPr>
        <p:spPr>
          <a:xfrm>
            <a:off x="6485200" y="4375975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 de </a:t>
            </a:r>
            <a:r>
              <a:rPr lang="en" err="1"/>
              <a:t>Dezembro</a:t>
            </a:r>
            <a:r>
              <a:rPr lang="en"/>
              <a:t> de 2019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5100" y="388150"/>
            <a:ext cx="1523200" cy="137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37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370477" y="445025"/>
            <a:ext cx="604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Descrição do </a:t>
            </a:r>
            <a:r>
              <a:rPr lang="en" dirty="0" err="1"/>
              <a:t>problema</a:t>
            </a:r>
            <a:endParaRPr dirty="0"/>
          </a:p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l="32731" r="32734"/>
          <a:stretch/>
        </p:blipFill>
        <p:spPr>
          <a:xfrm>
            <a:off x="6479575" y="0"/>
            <a:ext cx="2664426" cy="484593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>
            <a:spLocks noGrp="1"/>
          </p:cNvSpPr>
          <p:nvPr>
            <p:ph type="subTitle" idx="2"/>
          </p:nvPr>
        </p:nvSpPr>
        <p:spPr>
          <a:xfrm>
            <a:off x="370478" y="941525"/>
            <a:ext cx="5485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82563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Como </a:t>
            </a:r>
            <a:r>
              <a:rPr lang="en" err="1">
                <a:latin typeface="Muli"/>
                <a:ea typeface="Muli"/>
                <a:cs typeface="Muli"/>
                <a:sym typeface="Muli"/>
              </a:rPr>
              <a:t>autenticar</a:t>
            </a:r>
            <a:r>
              <a:rPr lang="en">
                <a:latin typeface="Muli"/>
                <a:ea typeface="Muli"/>
                <a:cs typeface="Muli"/>
                <a:sym typeface="Muli"/>
              </a:rPr>
              <a:t> e </a:t>
            </a:r>
            <a:r>
              <a:rPr lang="en" err="1">
                <a:latin typeface="Muli"/>
                <a:ea typeface="Muli"/>
                <a:cs typeface="Muli"/>
                <a:sym typeface="Muli"/>
              </a:rPr>
              <a:t>proteger</a:t>
            </a:r>
            <a:r>
              <a:rPr lang="en">
                <a:latin typeface="Muli"/>
                <a:ea typeface="Muli"/>
                <a:cs typeface="Muli"/>
                <a:sym typeface="Muli"/>
              </a:rPr>
              <a:t> a </a:t>
            </a:r>
            <a:r>
              <a:rPr lang="en" err="1">
                <a:latin typeface="Muli"/>
                <a:ea typeface="Muli"/>
                <a:cs typeface="Muli"/>
                <a:sym typeface="Muli"/>
              </a:rPr>
              <a:t>plataforma</a:t>
            </a:r>
            <a:r>
              <a:rPr lang="en">
                <a:latin typeface="Muli"/>
                <a:ea typeface="Muli"/>
                <a:cs typeface="Muli"/>
                <a:sym typeface="Muli"/>
              </a:rPr>
              <a:t>?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31" name="Google Shape;231;p29"/>
          <p:cNvGrpSpPr/>
          <p:nvPr/>
        </p:nvGrpSpPr>
        <p:grpSpPr>
          <a:xfrm>
            <a:off x="370477" y="1985781"/>
            <a:ext cx="1325489" cy="1924434"/>
            <a:chOff x="3993836" y="1939416"/>
            <a:chExt cx="1325489" cy="1924434"/>
          </a:xfrm>
        </p:grpSpPr>
        <p:sp>
          <p:nvSpPr>
            <p:cNvPr id="232" name="Google Shape;232;p29"/>
            <p:cNvSpPr/>
            <p:nvPr/>
          </p:nvSpPr>
          <p:spPr>
            <a:xfrm>
              <a:off x="3993836" y="1939425"/>
              <a:ext cx="1320600" cy="1320600"/>
            </a:xfrm>
            <a:prstGeom prst="ellipse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4003138" y="1939416"/>
              <a:ext cx="1261500" cy="1261500"/>
            </a:xfrm>
            <a:prstGeom prst="ellipse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4010724" y="3538350"/>
              <a:ext cx="1308600" cy="325500"/>
            </a:xfrm>
            <a:prstGeom prst="rect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5" name="Google Shape;235;p29"/>
            <p:cNvSpPr txBox="1"/>
            <p:nvPr/>
          </p:nvSpPr>
          <p:spPr>
            <a:xfrm>
              <a:off x="4010725" y="3484750"/>
              <a:ext cx="1308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 err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Autenticação</a:t>
              </a:r>
              <a:r>
                <a:rPr lang="en" sz="9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de </a:t>
              </a:r>
              <a:r>
                <a:rPr lang="en" sz="900" dirty="0" err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utilizadores</a:t>
              </a:r>
              <a:endParaRPr sz="9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7" name="Google Shape;237;p29"/>
          <p:cNvGrpSpPr/>
          <p:nvPr/>
        </p:nvGrpSpPr>
        <p:grpSpPr>
          <a:xfrm>
            <a:off x="4605641" y="1985781"/>
            <a:ext cx="1336351" cy="1959759"/>
            <a:chOff x="2333549" y="1939416"/>
            <a:chExt cx="1336351" cy="1959759"/>
          </a:xfrm>
        </p:grpSpPr>
        <p:sp>
          <p:nvSpPr>
            <p:cNvPr id="238" name="Google Shape;238;p29"/>
            <p:cNvSpPr/>
            <p:nvPr/>
          </p:nvSpPr>
          <p:spPr>
            <a:xfrm>
              <a:off x="2333549" y="1939425"/>
              <a:ext cx="1320600" cy="1320600"/>
            </a:xfrm>
            <a:prstGeom prst="ellipse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2342844" y="1939416"/>
              <a:ext cx="1261500" cy="1261500"/>
            </a:xfrm>
            <a:prstGeom prst="ellipse">
              <a:avLst/>
            </a:prstGeom>
            <a:solidFill>
              <a:srgbClr val="4E6E9A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2355862" y="3538350"/>
              <a:ext cx="1308600" cy="325500"/>
            </a:xfrm>
            <a:prstGeom prst="rect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1" name="Google Shape;241;p29"/>
            <p:cNvSpPr txBox="1"/>
            <p:nvPr/>
          </p:nvSpPr>
          <p:spPr>
            <a:xfrm>
              <a:off x="2361300" y="3532575"/>
              <a:ext cx="1308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 err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Controlo</a:t>
              </a:r>
              <a:r>
                <a:rPr lang="en" sz="9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de </a:t>
              </a:r>
              <a:r>
                <a:rPr lang="en" sz="900" dirty="0" err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acesso</a:t>
              </a:r>
              <a:endParaRPr sz="9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43" name="Google Shape;243;p29"/>
          <p:cNvSpPr/>
          <p:nvPr/>
        </p:nvSpPr>
        <p:spPr>
          <a:xfrm>
            <a:off x="5035791" y="2262865"/>
            <a:ext cx="429000" cy="57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33" y="70917"/>
                </a:moveTo>
                <a:cubicBezTo>
                  <a:pt x="51694" y="70917"/>
                  <a:pt x="44916" y="75845"/>
                  <a:pt x="44916" y="81835"/>
                </a:cubicBezTo>
                <a:cubicBezTo>
                  <a:pt x="44916" y="84541"/>
                  <a:pt x="46511" y="87342"/>
                  <a:pt x="48637" y="89178"/>
                </a:cubicBezTo>
                <a:lnTo>
                  <a:pt x="48637" y="90048"/>
                </a:lnTo>
                <a:cubicBezTo>
                  <a:pt x="48637" y="94685"/>
                  <a:pt x="53554" y="98164"/>
                  <a:pt x="59933" y="98164"/>
                </a:cubicBezTo>
                <a:cubicBezTo>
                  <a:pt x="66312" y="98164"/>
                  <a:pt x="71229" y="94685"/>
                  <a:pt x="71229" y="90048"/>
                </a:cubicBezTo>
                <a:lnTo>
                  <a:pt x="71229" y="89178"/>
                </a:lnTo>
                <a:cubicBezTo>
                  <a:pt x="73488" y="87342"/>
                  <a:pt x="74950" y="84830"/>
                  <a:pt x="74950" y="81835"/>
                </a:cubicBezTo>
                <a:cubicBezTo>
                  <a:pt x="74950" y="75845"/>
                  <a:pt x="68172" y="70917"/>
                  <a:pt x="59933" y="70917"/>
                </a:cubicBezTo>
                <a:close/>
                <a:moveTo>
                  <a:pt x="63654" y="86473"/>
                </a:moveTo>
                <a:lnTo>
                  <a:pt x="63654" y="90048"/>
                </a:lnTo>
                <a:cubicBezTo>
                  <a:pt x="63654" y="91690"/>
                  <a:pt x="62192" y="92753"/>
                  <a:pt x="59933" y="92753"/>
                </a:cubicBezTo>
                <a:cubicBezTo>
                  <a:pt x="57674" y="92753"/>
                  <a:pt x="56212" y="91690"/>
                  <a:pt x="56212" y="90048"/>
                </a:cubicBezTo>
                <a:lnTo>
                  <a:pt x="56212" y="86473"/>
                </a:lnTo>
                <a:cubicBezTo>
                  <a:pt x="53953" y="85700"/>
                  <a:pt x="52491" y="83768"/>
                  <a:pt x="52491" y="81835"/>
                </a:cubicBezTo>
                <a:cubicBezTo>
                  <a:pt x="52491" y="78840"/>
                  <a:pt x="55813" y="76425"/>
                  <a:pt x="59933" y="76425"/>
                </a:cubicBezTo>
                <a:cubicBezTo>
                  <a:pt x="64053" y="76425"/>
                  <a:pt x="67508" y="78840"/>
                  <a:pt x="67508" y="81835"/>
                </a:cubicBezTo>
                <a:cubicBezTo>
                  <a:pt x="67508" y="83768"/>
                  <a:pt x="65913" y="85700"/>
                  <a:pt x="63654" y="86473"/>
                </a:cubicBezTo>
                <a:close/>
                <a:moveTo>
                  <a:pt x="104983" y="49082"/>
                </a:moveTo>
                <a:lnTo>
                  <a:pt x="104983" y="32753"/>
                </a:lnTo>
                <a:cubicBezTo>
                  <a:pt x="104983" y="14782"/>
                  <a:pt x="84651" y="0"/>
                  <a:pt x="59933" y="0"/>
                </a:cubicBezTo>
                <a:cubicBezTo>
                  <a:pt x="35215" y="0"/>
                  <a:pt x="14883" y="14782"/>
                  <a:pt x="14883" y="32753"/>
                </a:cubicBezTo>
                <a:lnTo>
                  <a:pt x="14883" y="49082"/>
                </a:lnTo>
                <a:cubicBezTo>
                  <a:pt x="6644" y="49082"/>
                  <a:pt x="0" y="54009"/>
                  <a:pt x="0" y="60000"/>
                </a:cubicBezTo>
                <a:lnTo>
                  <a:pt x="0" y="109082"/>
                </a:lnTo>
                <a:cubicBezTo>
                  <a:pt x="0" y="115072"/>
                  <a:pt x="6644" y="120000"/>
                  <a:pt x="14883" y="120000"/>
                </a:cubicBezTo>
                <a:lnTo>
                  <a:pt x="104983" y="120000"/>
                </a:lnTo>
                <a:cubicBezTo>
                  <a:pt x="113222" y="120000"/>
                  <a:pt x="120000" y="115072"/>
                  <a:pt x="120000" y="109082"/>
                </a:cubicBezTo>
                <a:lnTo>
                  <a:pt x="120000" y="60000"/>
                </a:lnTo>
                <a:cubicBezTo>
                  <a:pt x="120000" y="54009"/>
                  <a:pt x="113222" y="49082"/>
                  <a:pt x="104983" y="49082"/>
                </a:cubicBezTo>
                <a:close/>
                <a:moveTo>
                  <a:pt x="22458" y="32753"/>
                </a:moveTo>
                <a:cubicBezTo>
                  <a:pt x="22458" y="17777"/>
                  <a:pt x="39335" y="5507"/>
                  <a:pt x="59933" y="5507"/>
                </a:cubicBezTo>
                <a:cubicBezTo>
                  <a:pt x="80531" y="5507"/>
                  <a:pt x="97408" y="17777"/>
                  <a:pt x="97408" y="32753"/>
                </a:cubicBezTo>
                <a:lnTo>
                  <a:pt x="97408" y="49082"/>
                </a:lnTo>
                <a:lnTo>
                  <a:pt x="22458" y="49082"/>
                </a:lnTo>
                <a:lnTo>
                  <a:pt x="22458" y="32753"/>
                </a:lnTo>
                <a:close/>
                <a:moveTo>
                  <a:pt x="112425" y="109082"/>
                </a:moveTo>
                <a:cubicBezTo>
                  <a:pt x="112425" y="112077"/>
                  <a:pt x="109102" y="114589"/>
                  <a:pt x="104983" y="114589"/>
                </a:cubicBezTo>
                <a:lnTo>
                  <a:pt x="14883" y="114589"/>
                </a:lnTo>
                <a:cubicBezTo>
                  <a:pt x="10764" y="114589"/>
                  <a:pt x="7441" y="112077"/>
                  <a:pt x="7441" y="109082"/>
                </a:cubicBezTo>
                <a:lnTo>
                  <a:pt x="7441" y="60000"/>
                </a:lnTo>
                <a:cubicBezTo>
                  <a:pt x="7441" y="57004"/>
                  <a:pt x="10764" y="54589"/>
                  <a:pt x="14883" y="54589"/>
                </a:cubicBezTo>
                <a:lnTo>
                  <a:pt x="104983" y="54589"/>
                </a:lnTo>
                <a:cubicBezTo>
                  <a:pt x="109102" y="54589"/>
                  <a:pt x="112425" y="57004"/>
                  <a:pt x="112425" y="60000"/>
                </a:cubicBezTo>
                <a:lnTo>
                  <a:pt x="112425" y="1090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29"/>
          <p:cNvGrpSpPr/>
          <p:nvPr/>
        </p:nvGrpSpPr>
        <p:grpSpPr>
          <a:xfrm>
            <a:off x="2477090" y="1985782"/>
            <a:ext cx="1336351" cy="1959759"/>
            <a:chOff x="2333549" y="1939416"/>
            <a:chExt cx="1336351" cy="1959759"/>
          </a:xfrm>
        </p:grpSpPr>
        <p:sp>
          <p:nvSpPr>
            <p:cNvPr id="245" name="Google Shape;245;p29"/>
            <p:cNvSpPr/>
            <p:nvPr/>
          </p:nvSpPr>
          <p:spPr>
            <a:xfrm>
              <a:off x="2333549" y="1939425"/>
              <a:ext cx="1320600" cy="1320600"/>
            </a:xfrm>
            <a:prstGeom prst="ellipse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2342844" y="1939416"/>
              <a:ext cx="1261500" cy="1261500"/>
            </a:xfrm>
            <a:prstGeom prst="ellipse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2355862" y="3538350"/>
              <a:ext cx="1308600" cy="325500"/>
            </a:xfrm>
            <a:prstGeom prst="rect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8" name="Google Shape;248;p29"/>
            <p:cNvSpPr txBox="1"/>
            <p:nvPr/>
          </p:nvSpPr>
          <p:spPr>
            <a:xfrm>
              <a:off x="2361300" y="3532575"/>
              <a:ext cx="1308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900">
                  <a:solidFill>
                    <a:srgbClr val="FFFFFF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r>
                <a:rPr lang="en">
                  <a:sym typeface="Muli"/>
                </a:rPr>
                <a:t>Proteção da API</a:t>
              </a:r>
              <a:endParaRPr>
                <a:sym typeface="Muli"/>
              </a:endParaRPr>
            </a:p>
          </p:txBody>
        </p:sp>
      </p:grpSp>
      <p:sp>
        <p:nvSpPr>
          <p:cNvPr id="250" name="Google Shape;250;p29"/>
          <p:cNvSpPr/>
          <p:nvPr/>
        </p:nvSpPr>
        <p:spPr>
          <a:xfrm>
            <a:off x="2854290" y="2322566"/>
            <a:ext cx="534900" cy="51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076" y="28133"/>
                </a:moveTo>
                <a:cubicBezTo>
                  <a:pt x="33152" y="28133"/>
                  <a:pt x="28280" y="33014"/>
                  <a:pt x="28280" y="38947"/>
                </a:cubicBezTo>
                <a:cubicBezTo>
                  <a:pt x="28280" y="44880"/>
                  <a:pt x="33152" y="49760"/>
                  <a:pt x="39076" y="49760"/>
                </a:cubicBezTo>
                <a:cubicBezTo>
                  <a:pt x="45000" y="49760"/>
                  <a:pt x="49872" y="44880"/>
                  <a:pt x="49872" y="38947"/>
                </a:cubicBezTo>
                <a:cubicBezTo>
                  <a:pt x="49872" y="33014"/>
                  <a:pt x="45000" y="28133"/>
                  <a:pt x="39076" y="28133"/>
                </a:cubicBezTo>
                <a:close/>
                <a:moveTo>
                  <a:pt x="39076" y="44306"/>
                </a:moveTo>
                <a:cubicBezTo>
                  <a:pt x="36114" y="44306"/>
                  <a:pt x="33726" y="41913"/>
                  <a:pt x="33726" y="38947"/>
                </a:cubicBezTo>
                <a:cubicBezTo>
                  <a:pt x="33726" y="35980"/>
                  <a:pt x="36114" y="33492"/>
                  <a:pt x="39076" y="33492"/>
                </a:cubicBezTo>
                <a:cubicBezTo>
                  <a:pt x="42038" y="33492"/>
                  <a:pt x="44522" y="35980"/>
                  <a:pt x="44522" y="38947"/>
                </a:cubicBezTo>
                <a:cubicBezTo>
                  <a:pt x="44522" y="41913"/>
                  <a:pt x="42038" y="44306"/>
                  <a:pt x="39076" y="44306"/>
                </a:cubicBezTo>
                <a:close/>
                <a:moveTo>
                  <a:pt x="119235" y="93779"/>
                </a:moveTo>
                <a:lnTo>
                  <a:pt x="81974" y="56459"/>
                </a:lnTo>
                <a:lnTo>
                  <a:pt x="84363" y="54066"/>
                </a:lnTo>
                <a:cubicBezTo>
                  <a:pt x="88757" y="49760"/>
                  <a:pt x="88757" y="42966"/>
                  <a:pt x="84363" y="38660"/>
                </a:cubicBezTo>
                <a:lnTo>
                  <a:pt x="50159" y="4401"/>
                </a:lnTo>
                <a:cubicBezTo>
                  <a:pt x="45859" y="0"/>
                  <a:pt x="39076" y="0"/>
                  <a:pt x="34777" y="4401"/>
                </a:cubicBezTo>
                <a:lnTo>
                  <a:pt x="4299" y="34928"/>
                </a:lnTo>
                <a:cubicBezTo>
                  <a:pt x="0" y="39234"/>
                  <a:pt x="0" y="45933"/>
                  <a:pt x="4299" y="50239"/>
                </a:cubicBezTo>
                <a:lnTo>
                  <a:pt x="38598" y="84593"/>
                </a:lnTo>
                <a:cubicBezTo>
                  <a:pt x="42898" y="88899"/>
                  <a:pt x="49585" y="88899"/>
                  <a:pt x="53980" y="84593"/>
                </a:cubicBezTo>
                <a:lnTo>
                  <a:pt x="56656" y="81913"/>
                </a:lnTo>
                <a:lnTo>
                  <a:pt x="72229" y="97511"/>
                </a:lnTo>
                <a:cubicBezTo>
                  <a:pt x="72802" y="98086"/>
                  <a:pt x="73375" y="98373"/>
                  <a:pt x="74140" y="98373"/>
                </a:cubicBezTo>
                <a:lnTo>
                  <a:pt x="82261" y="98373"/>
                </a:lnTo>
                <a:lnTo>
                  <a:pt x="82261" y="106411"/>
                </a:lnTo>
                <a:cubicBezTo>
                  <a:pt x="82261" y="108038"/>
                  <a:pt x="83312" y="109186"/>
                  <a:pt x="84936" y="109186"/>
                </a:cubicBezTo>
                <a:lnTo>
                  <a:pt x="93057" y="109186"/>
                </a:lnTo>
                <a:lnTo>
                  <a:pt x="93057" y="117224"/>
                </a:lnTo>
                <a:cubicBezTo>
                  <a:pt x="93057" y="118851"/>
                  <a:pt x="94108" y="120000"/>
                  <a:pt x="95732" y="120000"/>
                </a:cubicBezTo>
                <a:lnTo>
                  <a:pt x="117324" y="120000"/>
                </a:lnTo>
                <a:cubicBezTo>
                  <a:pt x="118949" y="120000"/>
                  <a:pt x="120000" y="118851"/>
                  <a:pt x="120000" y="117224"/>
                </a:cubicBezTo>
                <a:lnTo>
                  <a:pt x="120000" y="95693"/>
                </a:lnTo>
                <a:cubicBezTo>
                  <a:pt x="120000" y="94832"/>
                  <a:pt x="119713" y="94258"/>
                  <a:pt x="119235" y="93779"/>
                </a:cubicBezTo>
                <a:close/>
                <a:moveTo>
                  <a:pt x="114649" y="114545"/>
                </a:moveTo>
                <a:lnTo>
                  <a:pt x="98407" y="114545"/>
                </a:lnTo>
                <a:lnTo>
                  <a:pt x="98407" y="106411"/>
                </a:lnTo>
                <a:cubicBezTo>
                  <a:pt x="98407" y="104880"/>
                  <a:pt x="97356" y="103732"/>
                  <a:pt x="95732" y="103732"/>
                </a:cubicBezTo>
                <a:lnTo>
                  <a:pt x="87611" y="103732"/>
                </a:lnTo>
                <a:lnTo>
                  <a:pt x="87611" y="95693"/>
                </a:lnTo>
                <a:cubicBezTo>
                  <a:pt x="87611" y="94066"/>
                  <a:pt x="86560" y="92918"/>
                  <a:pt x="84936" y="92918"/>
                </a:cubicBezTo>
                <a:lnTo>
                  <a:pt x="75286" y="92918"/>
                </a:lnTo>
                <a:lnTo>
                  <a:pt x="58566" y="75980"/>
                </a:lnTo>
                <a:cubicBezTo>
                  <a:pt x="57993" y="75406"/>
                  <a:pt x="57420" y="75119"/>
                  <a:pt x="56656" y="75119"/>
                </a:cubicBezTo>
                <a:cubicBezTo>
                  <a:pt x="55796" y="75119"/>
                  <a:pt x="55031" y="75406"/>
                  <a:pt x="54745" y="75980"/>
                </a:cubicBezTo>
                <a:lnTo>
                  <a:pt x="50445" y="80287"/>
                </a:lnTo>
                <a:cubicBezTo>
                  <a:pt x="48248" y="82392"/>
                  <a:pt x="45000" y="82392"/>
                  <a:pt x="42898" y="80287"/>
                </a:cubicBezTo>
                <a:lnTo>
                  <a:pt x="8598" y="45933"/>
                </a:lnTo>
                <a:cubicBezTo>
                  <a:pt x="6496" y="43827"/>
                  <a:pt x="6496" y="40574"/>
                  <a:pt x="8598" y="38373"/>
                </a:cubicBezTo>
                <a:lnTo>
                  <a:pt x="39076" y="7846"/>
                </a:lnTo>
                <a:cubicBezTo>
                  <a:pt x="41273" y="5741"/>
                  <a:pt x="44522" y="5741"/>
                  <a:pt x="46624" y="7846"/>
                </a:cubicBezTo>
                <a:lnTo>
                  <a:pt x="80923" y="42200"/>
                </a:lnTo>
                <a:cubicBezTo>
                  <a:pt x="83025" y="44306"/>
                  <a:pt x="83025" y="47559"/>
                  <a:pt x="80923" y="49760"/>
                </a:cubicBezTo>
                <a:lnTo>
                  <a:pt x="76624" y="54066"/>
                </a:lnTo>
                <a:cubicBezTo>
                  <a:pt x="76050" y="54641"/>
                  <a:pt x="75764" y="55119"/>
                  <a:pt x="75764" y="55980"/>
                </a:cubicBezTo>
                <a:cubicBezTo>
                  <a:pt x="75764" y="56746"/>
                  <a:pt x="76050" y="57320"/>
                  <a:pt x="76624" y="57799"/>
                </a:cubicBezTo>
                <a:lnTo>
                  <a:pt x="114840" y="96459"/>
                </a:lnTo>
                <a:lnTo>
                  <a:pt x="114840" y="114545"/>
                </a:lnTo>
                <a:lnTo>
                  <a:pt x="114649" y="114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687091" y="2322565"/>
            <a:ext cx="649200" cy="51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991" y="89763"/>
                </a:moveTo>
                <a:cubicBezTo>
                  <a:pt x="16551" y="88346"/>
                  <a:pt x="22999" y="83385"/>
                  <a:pt x="22999" y="72047"/>
                </a:cubicBezTo>
                <a:cubicBezTo>
                  <a:pt x="22999" y="61653"/>
                  <a:pt x="20304" y="57401"/>
                  <a:pt x="18957" y="54685"/>
                </a:cubicBezTo>
                <a:lnTo>
                  <a:pt x="18668" y="54330"/>
                </a:lnTo>
                <a:lnTo>
                  <a:pt x="18668" y="54330"/>
                </a:lnTo>
                <a:cubicBezTo>
                  <a:pt x="18668" y="54094"/>
                  <a:pt x="18187" y="52086"/>
                  <a:pt x="18957" y="48425"/>
                </a:cubicBezTo>
                <a:cubicBezTo>
                  <a:pt x="19246" y="47007"/>
                  <a:pt x="18957" y="45354"/>
                  <a:pt x="18668" y="44055"/>
                </a:cubicBezTo>
                <a:cubicBezTo>
                  <a:pt x="17610" y="40984"/>
                  <a:pt x="15396" y="35669"/>
                  <a:pt x="17032" y="31417"/>
                </a:cubicBezTo>
                <a:cubicBezTo>
                  <a:pt x="19534" y="24330"/>
                  <a:pt x="20304" y="23740"/>
                  <a:pt x="22999" y="22322"/>
                </a:cubicBezTo>
                <a:cubicBezTo>
                  <a:pt x="23287" y="22322"/>
                  <a:pt x="23576" y="22086"/>
                  <a:pt x="23865" y="22086"/>
                </a:cubicBezTo>
                <a:cubicBezTo>
                  <a:pt x="24442" y="21377"/>
                  <a:pt x="27425" y="20314"/>
                  <a:pt x="30120" y="20314"/>
                </a:cubicBezTo>
                <a:cubicBezTo>
                  <a:pt x="31467" y="20314"/>
                  <a:pt x="32526" y="20669"/>
                  <a:pt x="33392" y="21377"/>
                </a:cubicBezTo>
                <a:cubicBezTo>
                  <a:pt x="33680" y="20314"/>
                  <a:pt x="33873" y="19015"/>
                  <a:pt x="34161" y="18070"/>
                </a:cubicBezTo>
                <a:cubicBezTo>
                  <a:pt x="34450" y="17007"/>
                  <a:pt x="35028" y="16062"/>
                  <a:pt x="35220" y="15354"/>
                </a:cubicBezTo>
                <a:cubicBezTo>
                  <a:pt x="33680" y="14409"/>
                  <a:pt x="31756" y="14055"/>
                  <a:pt x="29831" y="14055"/>
                </a:cubicBezTo>
                <a:cubicBezTo>
                  <a:pt x="25982" y="14055"/>
                  <a:pt x="22229" y="15708"/>
                  <a:pt x="20593" y="16653"/>
                </a:cubicBezTo>
                <a:cubicBezTo>
                  <a:pt x="16263" y="19015"/>
                  <a:pt x="14338" y="21023"/>
                  <a:pt x="11643" y="29409"/>
                </a:cubicBezTo>
                <a:cubicBezTo>
                  <a:pt x="9238" y="36377"/>
                  <a:pt x="12221" y="43700"/>
                  <a:pt x="13568" y="47362"/>
                </a:cubicBezTo>
                <a:cubicBezTo>
                  <a:pt x="11932" y="55984"/>
                  <a:pt x="14049" y="59055"/>
                  <a:pt x="14049" y="59055"/>
                </a:cubicBezTo>
                <a:cubicBezTo>
                  <a:pt x="15396" y="61062"/>
                  <a:pt x="17321" y="64015"/>
                  <a:pt x="17321" y="72755"/>
                </a:cubicBezTo>
                <a:cubicBezTo>
                  <a:pt x="17321" y="82322"/>
                  <a:pt x="11355" y="84094"/>
                  <a:pt x="11355" y="84094"/>
                </a:cubicBezTo>
                <a:cubicBezTo>
                  <a:pt x="6447" y="85984"/>
                  <a:pt x="0" y="90708"/>
                  <a:pt x="0" y="104055"/>
                </a:cubicBezTo>
                <a:cubicBezTo>
                  <a:pt x="0" y="104055"/>
                  <a:pt x="0" y="107362"/>
                  <a:pt x="2694" y="107362"/>
                </a:cubicBezTo>
                <a:lnTo>
                  <a:pt x="14915" y="107362"/>
                </a:lnTo>
                <a:cubicBezTo>
                  <a:pt x="15396" y="105000"/>
                  <a:pt x="16551" y="102755"/>
                  <a:pt x="17321" y="100748"/>
                </a:cubicBezTo>
                <a:lnTo>
                  <a:pt x="5677" y="100748"/>
                </a:lnTo>
                <a:cubicBezTo>
                  <a:pt x="6447" y="93661"/>
                  <a:pt x="9719" y="91417"/>
                  <a:pt x="12991" y="89763"/>
                </a:cubicBezTo>
                <a:close/>
                <a:moveTo>
                  <a:pt x="108067" y="83385"/>
                </a:moveTo>
                <a:cubicBezTo>
                  <a:pt x="108067" y="83385"/>
                  <a:pt x="102101" y="81732"/>
                  <a:pt x="102101" y="72047"/>
                </a:cubicBezTo>
                <a:cubicBezTo>
                  <a:pt x="102101" y="63425"/>
                  <a:pt x="104218" y="60354"/>
                  <a:pt x="105372" y="58346"/>
                </a:cubicBezTo>
                <a:cubicBezTo>
                  <a:pt x="105372" y="58346"/>
                  <a:pt x="107778" y="55393"/>
                  <a:pt x="105854" y="46653"/>
                </a:cubicBezTo>
                <a:cubicBezTo>
                  <a:pt x="107201" y="42992"/>
                  <a:pt x="110184" y="35314"/>
                  <a:pt x="107778" y="28700"/>
                </a:cubicBezTo>
                <a:cubicBezTo>
                  <a:pt x="105084" y="20314"/>
                  <a:pt x="103159" y="18425"/>
                  <a:pt x="98829" y="16062"/>
                </a:cubicBezTo>
                <a:cubicBezTo>
                  <a:pt x="97481" y="15000"/>
                  <a:pt x="93632" y="13346"/>
                  <a:pt x="89591" y="13346"/>
                </a:cubicBezTo>
                <a:cubicBezTo>
                  <a:pt x="87666" y="13346"/>
                  <a:pt x="85741" y="13700"/>
                  <a:pt x="84105" y="14763"/>
                </a:cubicBezTo>
                <a:cubicBezTo>
                  <a:pt x="84971" y="16653"/>
                  <a:pt x="85549" y="19015"/>
                  <a:pt x="85741" y="21023"/>
                </a:cubicBezTo>
                <a:lnTo>
                  <a:pt x="86030" y="21023"/>
                </a:lnTo>
                <a:cubicBezTo>
                  <a:pt x="86896" y="20314"/>
                  <a:pt x="88243" y="20078"/>
                  <a:pt x="89591" y="20078"/>
                </a:cubicBezTo>
                <a:cubicBezTo>
                  <a:pt x="92285" y="20078"/>
                  <a:pt x="94979" y="21377"/>
                  <a:pt x="95846" y="21732"/>
                </a:cubicBezTo>
                <a:cubicBezTo>
                  <a:pt x="96134" y="22086"/>
                  <a:pt x="96327" y="22086"/>
                  <a:pt x="96615" y="22086"/>
                </a:cubicBezTo>
                <a:cubicBezTo>
                  <a:pt x="99310" y="23385"/>
                  <a:pt x="100465" y="24094"/>
                  <a:pt x="102582" y="31062"/>
                </a:cubicBezTo>
                <a:cubicBezTo>
                  <a:pt x="103929" y="35078"/>
                  <a:pt x="102101" y="40748"/>
                  <a:pt x="100946" y="43700"/>
                </a:cubicBezTo>
                <a:cubicBezTo>
                  <a:pt x="100465" y="45000"/>
                  <a:pt x="100465" y="46653"/>
                  <a:pt x="100753" y="48070"/>
                </a:cubicBezTo>
                <a:cubicBezTo>
                  <a:pt x="101523" y="51732"/>
                  <a:pt x="100946" y="53385"/>
                  <a:pt x="100946" y="54094"/>
                </a:cubicBezTo>
                <a:lnTo>
                  <a:pt x="100946" y="54094"/>
                </a:lnTo>
                <a:lnTo>
                  <a:pt x="100753" y="54330"/>
                </a:lnTo>
                <a:cubicBezTo>
                  <a:pt x="99310" y="56692"/>
                  <a:pt x="96615" y="61417"/>
                  <a:pt x="96615" y="71692"/>
                </a:cubicBezTo>
                <a:cubicBezTo>
                  <a:pt x="96615" y="83031"/>
                  <a:pt x="102870" y="88346"/>
                  <a:pt x="106720" y="89409"/>
                </a:cubicBezTo>
                <a:cubicBezTo>
                  <a:pt x="110184" y="91062"/>
                  <a:pt x="113456" y="93425"/>
                  <a:pt x="114322" y="99685"/>
                </a:cubicBezTo>
                <a:lnTo>
                  <a:pt x="102582" y="99685"/>
                </a:lnTo>
                <a:cubicBezTo>
                  <a:pt x="103736" y="101692"/>
                  <a:pt x="104506" y="104055"/>
                  <a:pt x="105084" y="106417"/>
                </a:cubicBezTo>
                <a:lnTo>
                  <a:pt x="117305" y="106417"/>
                </a:lnTo>
                <a:cubicBezTo>
                  <a:pt x="120000" y="106417"/>
                  <a:pt x="120000" y="102992"/>
                  <a:pt x="120000" y="102992"/>
                </a:cubicBezTo>
                <a:cubicBezTo>
                  <a:pt x="119422" y="90000"/>
                  <a:pt x="112975" y="85393"/>
                  <a:pt x="108067" y="83385"/>
                </a:cubicBezTo>
                <a:close/>
                <a:moveTo>
                  <a:pt x="81411" y="90708"/>
                </a:moveTo>
                <a:cubicBezTo>
                  <a:pt x="81411" y="90708"/>
                  <a:pt x="71692" y="87755"/>
                  <a:pt x="71692" y="75354"/>
                </a:cubicBezTo>
                <a:cubicBezTo>
                  <a:pt x="71692" y="64370"/>
                  <a:pt x="75733" y="60708"/>
                  <a:pt x="77080" y="57992"/>
                </a:cubicBezTo>
                <a:cubicBezTo>
                  <a:pt x="77080" y="57992"/>
                  <a:pt x="80352" y="54685"/>
                  <a:pt x="78139" y="43700"/>
                </a:cubicBezTo>
                <a:cubicBezTo>
                  <a:pt x="81700" y="37677"/>
                  <a:pt x="82758" y="27755"/>
                  <a:pt x="78428" y="15708"/>
                </a:cubicBezTo>
                <a:cubicBezTo>
                  <a:pt x="76022" y="8740"/>
                  <a:pt x="73809" y="4724"/>
                  <a:pt x="70537" y="2362"/>
                </a:cubicBezTo>
                <a:cubicBezTo>
                  <a:pt x="68131" y="708"/>
                  <a:pt x="65437" y="0"/>
                  <a:pt x="62935" y="0"/>
                </a:cubicBezTo>
                <a:cubicBezTo>
                  <a:pt x="58123" y="0"/>
                  <a:pt x="53504" y="2007"/>
                  <a:pt x="51579" y="3661"/>
                </a:cubicBezTo>
                <a:cubicBezTo>
                  <a:pt x="46094" y="6732"/>
                  <a:pt x="42630" y="9330"/>
                  <a:pt x="39069" y="20078"/>
                </a:cubicBezTo>
                <a:cubicBezTo>
                  <a:pt x="36086" y="28700"/>
                  <a:pt x="39647" y="38385"/>
                  <a:pt x="41283" y="43346"/>
                </a:cubicBezTo>
                <a:cubicBezTo>
                  <a:pt x="39069" y="54330"/>
                  <a:pt x="42052" y="57992"/>
                  <a:pt x="42052" y="57992"/>
                </a:cubicBezTo>
                <a:cubicBezTo>
                  <a:pt x="43688" y="60708"/>
                  <a:pt x="47441" y="64724"/>
                  <a:pt x="47441" y="75354"/>
                </a:cubicBezTo>
                <a:cubicBezTo>
                  <a:pt x="47441" y="87755"/>
                  <a:pt x="37722" y="90708"/>
                  <a:pt x="37722" y="90708"/>
                </a:cubicBezTo>
                <a:cubicBezTo>
                  <a:pt x="31467" y="93425"/>
                  <a:pt x="18668" y="98740"/>
                  <a:pt x="18668" y="116692"/>
                </a:cubicBezTo>
                <a:cubicBezTo>
                  <a:pt x="18668" y="116692"/>
                  <a:pt x="18668" y="120000"/>
                  <a:pt x="21459" y="120000"/>
                </a:cubicBezTo>
                <a:lnTo>
                  <a:pt x="97481" y="120000"/>
                </a:lnTo>
                <a:cubicBezTo>
                  <a:pt x="100176" y="120000"/>
                  <a:pt x="100176" y="116692"/>
                  <a:pt x="100176" y="116692"/>
                </a:cubicBezTo>
                <a:cubicBezTo>
                  <a:pt x="100465" y="98740"/>
                  <a:pt x="87377" y="93425"/>
                  <a:pt x="81411" y="90708"/>
                </a:cubicBezTo>
                <a:close/>
                <a:moveTo>
                  <a:pt x="24635" y="113385"/>
                </a:moveTo>
                <a:cubicBezTo>
                  <a:pt x="25982" y="104055"/>
                  <a:pt x="32526" y="100393"/>
                  <a:pt x="39647" y="97322"/>
                </a:cubicBezTo>
                <a:lnTo>
                  <a:pt x="39839" y="97322"/>
                </a:lnTo>
                <a:cubicBezTo>
                  <a:pt x="44747" y="95669"/>
                  <a:pt x="53504" y="89409"/>
                  <a:pt x="53504" y="75708"/>
                </a:cubicBezTo>
                <a:cubicBezTo>
                  <a:pt x="53504" y="64015"/>
                  <a:pt x="49655" y="58346"/>
                  <a:pt x="47441" y="55393"/>
                </a:cubicBezTo>
                <a:cubicBezTo>
                  <a:pt x="46960" y="54685"/>
                  <a:pt x="46672" y="54094"/>
                  <a:pt x="46672" y="54094"/>
                </a:cubicBezTo>
                <a:cubicBezTo>
                  <a:pt x="46383" y="53740"/>
                  <a:pt x="45613" y="51023"/>
                  <a:pt x="46960" y="45000"/>
                </a:cubicBezTo>
                <a:cubicBezTo>
                  <a:pt x="47441" y="42047"/>
                  <a:pt x="46672" y="40748"/>
                  <a:pt x="46672" y="40748"/>
                </a:cubicBezTo>
                <a:cubicBezTo>
                  <a:pt x="45324" y="36732"/>
                  <a:pt x="42341" y="29055"/>
                  <a:pt x="44458" y="22677"/>
                </a:cubicBezTo>
                <a:cubicBezTo>
                  <a:pt x="47249" y="14055"/>
                  <a:pt x="49655" y="12401"/>
                  <a:pt x="54274" y="10039"/>
                </a:cubicBezTo>
                <a:cubicBezTo>
                  <a:pt x="54562" y="10039"/>
                  <a:pt x="54851" y="9685"/>
                  <a:pt x="55044" y="9330"/>
                </a:cubicBezTo>
                <a:cubicBezTo>
                  <a:pt x="55910" y="8740"/>
                  <a:pt x="59470" y="6732"/>
                  <a:pt x="63512" y="6732"/>
                </a:cubicBezTo>
                <a:cubicBezTo>
                  <a:pt x="65437" y="6732"/>
                  <a:pt x="67265" y="7086"/>
                  <a:pt x="68708" y="8031"/>
                </a:cubicBezTo>
                <a:cubicBezTo>
                  <a:pt x="70344" y="9094"/>
                  <a:pt x="71884" y="11338"/>
                  <a:pt x="74097" y="18070"/>
                </a:cubicBezTo>
                <a:cubicBezTo>
                  <a:pt x="78428" y="30354"/>
                  <a:pt x="75733" y="37086"/>
                  <a:pt x="74386" y="39330"/>
                </a:cubicBezTo>
                <a:cubicBezTo>
                  <a:pt x="73520" y="40984"/>
                  <a:pt x="73039" y="42992"/>
                  <a:pt x="73520" y="44763"/>
                </a:cubicBezTo>
                <a:cubicBezTo>
                  <a:pt x="74675" y="50314"/>
                  <a:pt x="73809" y="52677"/>
                  <a:pt x="73809" y="53031"/>
                </a:cubicBezTo>
                <a:cubicBezTo>
                  <a:pt x="73809" y="53031"/>
                  <a:pt x="73039" y="54094"/>
                  <a:pt x="72750" y="54685"/>
                </a:cubicBezTo>
                <a:cubicBezTo>
                  <a:pt x="70537" y="57755"/>
                  <a:pt x="66784" y="63425"/>
                  <a:pt x="66784" y="75000"/>
                </a:cubicBezTo>
                <a:cubicBezTo>
                  <a:pt x="66784" y="88700"/>
                  <a:pt x="75445" y="95078"/>
                  <a:pt x="80352" y="96732"/>
                </a:cubicBezTo>
                <a:lnTo>
                  <a:pt x="80641" y="96732"/>
                </a:lnTo>
                <a:cubicBezTo>
                  <a:pt x="87377" y="99685"/>
                  <a:pt x="94210" y="103346"/>
                  <a:pt x="95557" y="112677"/>
                </a:cubicBezTo>
                <a:lnTo>
                  <a:pt x="24635" y="112677"/>
                </a:lnTo>
                <a:lnTo>
                  <a:pt x="24635" y="113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72280A8-55DD-0B42-9D0A-DDFC7ACB4015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61F0E38-E401-FC4D-B643-A6FD355B920D}"/>
              </a:ext>
            </a:extLst>
          </p:cNvPr>
          <p:cNvSpPr/>
          <p:nvPr/>
        </p:nvSpPr>
        <p:spPr>
          <a:xfrm>
            <a:off x="1338349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347C87-F93C-7343-8AED-695B2ABF765B}"/>
              </a:ext>
            </a:extLst>
          </p:cNvPr>
          <p:cNvSpPr txBox="1"/>
          <p:nvPr/>
        </p:nvSpPr>
        <p:spPr>
          <a:xfrm>
            <a:off x="0" y="4857803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 dirty="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</a:t>
            </a:r>
            <a:r>
              <a:rPr lang="pt-PT" dirty="0" err="1">
                <a:latin typeface="Muli" panose="02000503000000000000" pitchFamily="2" charset="77"/>
              </a:rPr>
              <a:t>username</a:t>
            </a:r>
            <a:r>
              <a:rPr lang="pt-PT" dirty="0">
                <a:latin typeface="Muli" panose="02000503000000000000" pitchFamily="2" charset="77"/>
              </a:rPr>
              <a:t> e password</a:t>
            </a:r>
          </a:p>
        </p:txBody>
      </p:sp>
      <p:sp>
        <p:nvSpPr>
          <p:cNvPr id="18" name="Google Shape;337;p35">
            <a:extLst>
              <a:ext uri="{FF2B5EF4-FFF2-40B4-BE49-F238E27FC236}">
                <a16:creationId xmlns:a16="http://schemas.microsoft.com/office/drawing/2014/main" id="{10C88EA2-9059-5E49-A3F2-D7F7090F17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475" y="1409418"/>
            <a:ext cx="3880662" cy="1669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bg2"/>
                </a:solidFill>
                <a:highlight>
                  <a:srgbClr val="FFFFFF"/>
                </a:highlight>
              </a:rPr>
              <a:t>Necessidades</a:t>
            </a:r>
            <a:endParaRPr lang="pt-PT" sz="1200" dirty="0">
              <a:solidFill>
                <a:schemeClr val="bg2"/>
              </a:solidFill>
              <a:highlight>
                <a:srgbClr val="FFFFFF"/>
              </a:highlight>
            </a:endParaRP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Resistência a ataques “</a:t>
            </a:r>
            <a:r>
              <a:rPr lang="pt-PT" sz="1200" i="1" dirty="0" err="1">
                <a:solidFill>
                  <a:schemeClr val="bg2"/>
                </a:solidFill>
                <a:highlight>
                  <a:srgbClr val="FFFFFF"/>
                </a:highlight>
              </a:rPr>
              <a:t>brute</a:t>
            </a:r>
            <a:r>
              <a:rPr lang="pt-PT" sz="1200" i="1" dirty="0">
                <a:solidFill>
                  <a:schemeClr val="bg2"/>
                </a:solidFill>
                <a:highlight>
                  <a:srgbClr val="FFFFFF"/>
                </a:highlight>
              </a:rPr>
              <a:t> force”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Processo de </a:t>
            </a:r>
            <a:r>
              <a:rPr lang="pt-PT" sz="1200" i="1" dirty="0" err="1">
                <a:solidFill>
                  <a:schemeClr val="bg2"/>
                </a:solidFill>
                <a:highlight>
                  <a:srgbClr val="FFFFFF"/>
                </a:highlight>
              </a:rPr>
              <a:t>hashing</a:t>
            </a: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 seguro e complexo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Função adaptável a nível computacional</a:t>
            </a:r>
          </a:p>
        </p:txBody>
      </p:sp>
      <p:grpSp>
        <p:nvGrpSpPr>
          <p:cNvPr id="25" name="Google Shape;413;p41">
            <a:extLst>
              <a:ext uri="{FF2B5EF4-FFF2-40B4-BE49-F238E27FC236}">
                <a16:creationId xmlns:a16="http://schemas.microsoft.com/office/drawing/2014/main" id="{E063BE22-A266-2343-99A3-51366CD3D835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6" name="Google Shape;414;p41">
              <a:extLst>
                <a:ext uri="{FF2B5EF4-FFF2-40B4-BE49-F238E27FC236}">
                  <a16:creationId xmlns:a16="http://schemas.microsoft.com/office/drawing/2014/main" id="{BCEBD047-CD54-BD42-B1C3-301D8ADF778D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5;p41">
              <a:extLst>
                <a:ext uri="{FF2B5EF4-FFF2-40B4-BE49-F238E27FC236}">
                  <a16:creationId xmlns:a16="http://schemas.microsoft.com/office/drawing/2014/main" id="{514DD9B1-E6B0-194A-A79D-35661AC3D850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6;p41">
              <a:extLst>
                <a:ext uri="{FF2B5EF4-FFF2-40B4-BE49-F238E27FC236}">
                  <a16:creationId xmlns:a16="http://schemas.microsoft.com/office/drawing/2014/main" id="{093C0F3F-5361-E64E-AA20-6DC588529D82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Retângulo 31">
            <a:extLst>
              <a:ext uri="{FF2B5EF4-FFF2-40B4-BE49-F238E27FC236}">
                <a16:creationId xmlns:a16="http://schemas.microsoft.com/office/drawing/2014/main" id="{A80E77D4-D779-5141-8519-6FFEBDA8A9A1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893ADDD-4E90-2C40-8516-9F0B339D11C2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12E5614-7382-DD47-B3B2-9AE2FAE464F5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</p:spTree>
    <p:extLst>
      <p:ext uri="{BB962C8B-B14F-4D97-AF65-F5344CB8AC3E}">
        <p14:creationId xmlns:p14="http://schemas.microsoft.com/office/powerpoint/2010/main" val="393635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</a:t>
            </a:r>
            <a:r>
              <a:rPr lang="pt-PT" dirty="0" err="1">
                <a:latin typeface="Muli" panose="02000503000000000000" pitchFamily="2" charset="77"/>
              </a:rPr>
              <a:t>username</a:t>
            </a:r>
            <a:r>
              <a:rPr lang="pt-PT" dirty="0">
                <a:latin typeface="Muli" panose="02000503000000000000" pitchFamily="2" charset="77"/>
              </a:rPr>
              <a:t> e password</a:t>
            </a:r>
          </a:p>
        </p:txBody>
      </p:sp>
      <p:sp>
        <p:nvSpPr>
          <p:cNvPr id="18" name="Google Shape;337;p35">
            <a:extLst>
              <a:ext uri="{FF2B5EF4-FFF2-40B4-BE49-F238E27FC236}">
                <a16:creationId xmlns:a16="http://schemas.microsoft.com/office/drawing/2014/main" id="{10C88EA2-9059-5E49-A3F2-D7F7090F17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475" y="1409418"/>
            <a:ext cx="3880662" cy="194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i="1" dirty="0" err="1">
                <a:solidFill>
                  <a:schemeClr val="bg2"/>
                </a:solidFill>
                <a:highlight>
                  <a:srgbClr val="FFFFFF"/>
                </a:highlight>
              </a:rPr>
              <a:t>bcrypt</a:t>
            </a:r>
            <a:endParaRPr lang="pt-PT" sz="1600" b="1" i="1" dirty="0">
              <a:solidFill>
                <a:schemeClr val="bg2"/>
              </a:solidFill>
              <a:highlight>
                <a:srgbClr val="FFFFFF"/>
              </a:highlight>
            </a:endParaRP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Baseado na cifra </a:t>
            </a:r>
            <a:r>
              <a:rPr lang="pt-PT" sz="1200" dirty="0" err="1">
                <a:solidFill>
                  <a:schemeClr val="bg2"/>
                </a:solidFill>
                <a:highlight>
                  <a:srgbClr val="FFFFFF"/>
                </a:highlight>
              </a:rPr>
              <a:t>Blowfish</a:t>
            </a:r>
            <a:endParaRPr lang="pt-PT" sz="1200" i="1" dirty="0">
              <a:solidFill>
                <a:schemeClr val="bg2"/>
              </a:solidFill>
              <a:highlight>
                <a:srgbClr val="FFFFFF"/>
              </a:highlight>
            </a:endParaRPr>
          </a:p>
          <a:p>
            <a:pPr marL="314325" indent="-174625" algn="just">
              <a:lnSpc>
                <a:spcPct val="200000"/>
              </a:lnSpc>
              <a:buClr>
                <a:schemeClr val="bg2"/>
              </a:buClr>
              <a:buSzPts val="12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Utiliza um </a:t>
            </a:r>
            <a:r>
              <a:rPr lang="pt-PT" sz="1200" i="1" dirty="0" err="1">
                <a:solidFill>
                  <a:schemeClr val="bg2"/>
                </a:solidFill>
                <a:highlight>
                  <a:srgbClr val="FFFFFF"/>
                </a:highlight>
              </a:rPr>
              <a:t>salt</a:t>
            </a:r>
            <a:r>
              <a:rPr lang="pt-PT" sz="1200" i="1" dirty="0">
                <a:solidFill>
                  <a:schemeClr val="bg2"/>
                </a:solidFill>
                <a:highlight>
                  <a:srgbClr val="FFFFFF"/>
                </a:highlight>
              </a:rPr>
              <a:t> no processo de </a:t>
            </a:r>
            <a:r>
              <a:rPr lang="pt-PT" sz="1200" i="1" dirty="0" err="1">
                <a:solidFill>
                  <a:schemeClr val="bg2"/>
                </a:solidFill>
                <a:highlight>
                  <a:srgbClr val="FFFFFF"/>
                </a:highlight>
              </a:rPr>
              <a:t>hashing</a:t>
            </a:r>
            <a:endParaRPr lang="pt-PT" sz="1200" dirty="0">
              <a:solidFill>
                <a:schemeClr val="bg2"/>
              </a:solidFill>
              <a:highlight>
                <a:srgbClr val="FFFFFF"/>
              </a:highlight>
            </a:endParaRPr>
          </a:p>
          <a:p>
            <a:pPr marL="314325" indent="-174625" algn="just">
              <a:lnSpc>
                <a:spcPct val="200000"/>
              </a:lnSpc>
              <a:buClr>
                <a:schemeClr val="bg2"/>
              </a:buClr>
              <a:buSzPts val="12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Função adaptável a nível computacional</a:t>
            </a:r>
            <a:endParaRPr lang="pt-PT" sz="1200" dirty="0">
              <a:solidFill>
                <a:schemeClr val="bg2"/>
              </a:solidFill>
            </a:endParaRPr>
          </a:p>
        </p:txBody>
      </p:sp>
      <p:pic>
        <p:nvPicPr>
          <p:cNvPr id="19" name="Google Shape;343;p35">
            <a:extLst>
              <a:ext uri="{FF2B5EF4-FFF2-40B4-BE49-F238E27FC236}">
                <a16:creationId xmlns:a16="http://schemas.microsoft.com/office/drawing/2014/main" id="{E069A5CD-0DC0-0941-85BA-181297678E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943" b="30391"/>
          <a:stretch/>
        </p:blipFill>
        <p:spPr>
          <a:xfrm>
            <a:off x="498811" y="3410435"/>
            <a:ext cx="7881826" cy="12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44;p35">
            <a:extLst>
              <a:ext uri="{FF2B5EF4-FFF2-40B4-BE49-F238E27FC236}">
                <a16:creationId xmlns:a16="http://schemas.microsoft.com/office/drawing/2014/main" id="{693E12E8-C4DC-C14E-BAB6-0573838707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5132"/>
          <a:stretch/>
        </p:blipFill>
        <p:spPr>
          <a:xfrm>
            <a:off x="4405439" y="1335125"/>
            <a:ext cx="3973350" cy="234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45;p35">
            <a:extLst>
              <a:ext uri="{FF2B5EF4-FFF2-40B4-BE49-F238E27FC236}">
                <a16:creationId xmlns:a16="http://schemas.microsoft.com/office/drawing/2014/main" id="{7C871720-A935-F64E-A0AE-E35596C033BD}"/>
              </a:ext>
            </a:extLst>
          </p:cNvPr>
          <p:cNvSpPr txBox="1"/>
          <p:nvPr/>
        </p:nvSpPr>
        <p:spPr>
          <a:xfrm>
            <a:off x="6269781" y="4580022"/>
            <a:ext cx="2874219" cy="18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bg2"/>
                </a:solidFill>
                <a:latin typeface="Muli"/>
                <a:ea typeface="Muli"/>
                <a:cs typeface="Muli"/>
                <a:sym typeface="Muli"/>
              </a:rPr>
              <a:t>*teste realizado com processador i7 4770K</a:t>
            </a:r>
            <a:endParaRPr sz="1000" b="1">
              <a:solidFill>
                <a:schemeClr val="bg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Google Shape;346;p35">
            <a:extLst>
              <a:ext uri="{FF2B5EF4-FFF2-40B4-BE49-F238E27FC236}">
                <a16:creationId xmlns:a16="http://schemas.microsoft.com/office/drawing/2014/main" id="{C2954518-6B55-B04E-BB4A-ADD2B24E2D22}"/>
              </a:ext>
            </a:extLst>
          </p:cNvPr>
          <p:cNvSpPr txBox="1"/>
          <p:nvPr/>
        </p:nvSpPr>
        <p:spPr>
          <a:xfrm>
            <a:off x="4510756" y="1593621"/>
            <a:ext cx="300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bg2"/>
                </a:solidFill>
                <a:latin typeface="Muli"/>
                <a:ea typeface="Muli"/>
                <a:cs typeface="Muli"/>
                <a:sym typeface="Muli"/>
              </a:rPr>
              <a:t>*</a:t>
            </a:r>
            <a:endParaRPr sz="1200" b="1">
              <a:solidFill>
                <a:schemeClr val="bg2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3" name="Google Shape;413;p41">
            <a:extLst>
              <a:ext uri="{FF2B5EF4-FFF2-40B4-BE49-F238E27FC236}">
                <a16:creationId xmlns:a16="http://schemas.microsoft.com/office/drawing/2014/main" id="{DC524565-2722-0444-ABDF-E63AC93A3E0F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4" name="Google Shape;414;p41">
              <a:extLst>
                <a:ext uri="{FF2B5EF4-FFF2-40B4-BE49-F238E27FC236}">
                  <a16:creationId xmlns:a16="http://schemas.microsoft.com/office/drawing/2014/main" id="{56067413-BF11-F04F-BE81-9D4E37E51789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5;p41">
              <a:extLst>
                <a:ext uri="{FF2B5EF4-FFF2-40B4-BE49-F238E27FC236}">
                  <a16:creationId xmlns:a16="http://schemas.microsoft.com/office/drawing/2014/main" id="{F6833E59-35F9-524F-BA89-90E79A42C646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6;p41">
              <a:extLst>
                <a:ext uri="{FF2B5EF4-FFF2-40B4-BE49-F238E27FC236}">
                  <a16:creationId xmlns:a16="http://schemas.microsoft.com/office/drawing/2014/main" id="{0D07F4B8-959A-D24B-A5E1-BCC208B1FEF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DC88BCE2-E8C7-9442-8915-80E9B79D3E3E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7F5B232-3E19-2847-8302-C994F70B2C9F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912E707-6867-AB46-9466-8808CA7AC1DE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</p:spTree>
    <p:extLst>
      <p:ext uri="{BB962C8B-B14F-4D97-AF65-F5344CB8AC3E}">
        <p14:creationId xmlns:p14="http://schemas.microsoft.com/office/powerpoint/2010/main" val="35549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>
                <a:latin typeface="Muli" panose="02000503000000000000" pitchFamily="2" charset="77"/>
              </a:rPr>
              <a:t>Autenticação de utilizadores através de Cartão de Cidadão</a:t>
            </a:r>
          </a:p>
        </p:txBody>
      </p:sp>
      <p:sp>
        <p:nvSpPr>
          <p:cNvPr id="18" name="Google Shape;337;p35">
            <a:extLst>
              <a:ext uri="{FF2B5EF4-FFF2-40B4-BE49-F238E27FC236}">
                <a16:creationId xmlns:a16="http://schemas.microsoft.com/office/drawing/2014/main" id="{10C88EA2-9059-5E49-A3F2-D7F7090F17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475" y="1550739"/>
            <a:ext cx="5789256" cy="1724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bg2"/>
                </a:solidFill>
                <a:highlight>
                  <a:srgbClr val="FFFFFF"/>
                </a:highlight>
              </a:rPr>
              <a:t>Necessidades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Criação de um par de chaves RSA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Emissão de certificado X.509 com a respetiva cadeia de autenticação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Comunicação através de SAML 2.0</a:t>
            </a:r>
            <a:endParaRPr lang="pt-PT" sz="1200" i="1" dirty="0">
              <a:solidFill>
                <a:schemeClr val="bg2"/>
              </a:solidFill>
              <a:highlight>
                <a:srgbClr val="FFFFFF"/>
              </a:highlight>
            </a:endParaRPr>
          </a:p>
          <a:p>
            <a:pPr marL="314325" indent="-174625" algn="just">
              <a:lnSpc>
                <a:spcPct val="200000"/>
              </a:lnSpc>
              <a:buClr>
                <a:schemeClr val="bg2"/>
              </a:buClr>
              <a:buSzPts val="12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Utilização de SSL V3 ou TLS 1.0+</a:t>
            </a:r>
            <a:endParaRPr lang="pt-PT" sz="1200" dirty="0">
              <a:solidFill>
                <a:schemeClr val="bg2"/>
              </a:solidFill>
            </a:endParaRPr>
          </a:p>
        </p:txBody>
      </p:sp>
      <p:grpSp>
        <p:nvGrpSpPr>
          <p:cNvPr id="11" name="Google Shape;413;p41">
            <a:extLst>
              <a:ext uri="{FF2B5EF4-FFF2-40B4-BE49-F238E27FC236}">
                <a16:creationId xmlns:a16="http://schemas.microsoft.com/office/drawing/2014/main" id="{FD745B9E-3F1E-CF4B-BA1A-0E1502F6FBFB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2" name="Google Shape;414;p41">
              <a:extLst>
                <a:ext uri="{FF2B5EF4-FFF2-40B4-BE49-F238E27FC236}">
                  <a16:creationId xmlns:a16="http://schemas.microsoft.com/office/drawing/2014/main" id="{A9379867-412C-5B44-B8E1-7E770C23ED24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41">
              <a:extLst>
                <a:ext uri="{FF2B5EF4-FFF2-40B4-BE49-F238E27FC236}">
                  <a16:creationId xmlns:a16="http://schemas.microsoft.com/office/drawing/2014/main" id="{2A2005C0-EDC6-3E41-905C-3171B3BA916F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41">
              <a:extLst>
                <a:ext uri="{FF2B5EF4-FFF2-40B4-BE49-F238E27FC236}">
                  <a16:creationId xmlns:a16="http://schemas.microsoft.com/office/drawing/2014/main" id="{D593179D-5141-174F-BC9B-A8DFFF80E8B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85ADF283-B702-3D4C-94D0-7F43F03CD403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FB899C6-F290-4E40-A5ED-9A9F5D9257AB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DE13203-5A74-994D-915A-750BB48D4A3E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21" name="Picture 1" descr="page30image55042176">
            <a:extLst>
              <a:ext uri="{FF2B5EF4-FFF2-40B4-BE49-F238E27FC236}">
                <a16:creationId xmlns:a16="http://schemas.microsoft.com/office/drawing/2014/main" id="{5EDF40B8-6D79-A841-88B3-8E292FA26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37" t="25521" r="3194" b="11873"/>
          <a:stretch/>
        </p:blipFill>
        <p:spPr bwMode="auto">
          <a:xfrm>
            <a:off x="7015943" y="1771181"/>
            <a:ext cx="1945178" cy="199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102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Cartão de Cidadão</a:t>
            </a:r>
          </a:p>
        </p:txBody>
      </p:sp>
      <p:sp>
        <p:nvSpPr>
          <p:cNvPr id="18" name="Google Shape;337;p35">
            <a:extLst>
              <a:ext uri="{FF2B5EF4-FFF2-40B4-BE49-F238E27FC236}">
                <a16:creationId xmlns:a16="http://schemas.microsoft.com/office/drawing/2014/main" id="{10C88EA2-9059-5E49-A3F2-D7F7090F17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483" y="3021038"/>
            <a:ext cx="5789256" cy="172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bg2"/>
                </a:solidFill>
                <a:highlight>
                  <a:srgbClr val="FFFFFF"/>
                </a:highlight>
              </a:rPr>
              <a:t>Vulnerabilidades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Utilização de </a:t>
            </a:r>
            <a:r>
              <a:rPr lang="pt-PT" sz="1200" i="1" dirty="0">
                <a:solidFill>
                  <a:schemeClr val="bg2"/>
                </a:solidFill>
                <a:highlight>
                  <a:srgbClr val="FFFFFF"/>
                </a:highlight>
              </a:rPr>
              <a:t>SHA-1</a:t>
            </a: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 na assinatura digital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Aceitação do protocolo </a:t>
            </a:r>
            <a:r>
              <a:rPr lang="pt-PT" sz="1200" i="1" dirty="0">
                <a:solidFill>
                  <a:schemeClr val="bg2"/>
                </a:solidFill>
                <a:highlight>
                  <a:srgbClr val="FFFFFF"/>
                </a:highlight>
              </a:rPr>
              <a:t>SSL V3</a:t>
            </a:r>
            <a:endParaRPr lang="pt-PT" sz="1200" dirty="0">
              <a:solidFill>
                <a:schemeClr val="bg2"/>
              </a:solidFill>
              <a:highlight>
                <a:srgbClr val="FFFFFF"/>
              </a:highlight>
            </a:endParaRPr>
          </a:p>
        </p:txBody>
      </p:sp>
      <p:pic>
        <p:nvPicPr>
          <p:cNvPr id="11" name="Picture 1" descr="page30image55042176">
            <a:extLst>
              <a:ext uri="{FF2B5EF4-FFF2-40B4-BE49-F238E27FC236}">
                <a16:creationId xmlns:a16="http://schemas.microsoft.com/office/drawing/2014/main" id="{1C0D273B-2E02-DC43-9E31-D0306B169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37" t="25521" r="3194" b="11873"/>
          <a:stretch/>
        </p:blipFill>
        <p:spPr bwMode="auto">
          <a:xfrm>
            <a:off x="7015943" y="1771181"/>
            <a:ext cx="1945178" cy="199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37;p35">
            <a:extLst>
              <a:ext uri="{FF2B5EF4-FFF2-40B4-BE49-F238E27FC236}">
                <a16:creationId xmlns:a16="http://schemas.microsoft.com/office/drawing/2014/main" id="{8917C849-DC62-4749-80BE-511314A44A10}"/>
              </a:ext>
            </a:extLst>
          </p:cNvPr>
          <p:cNvSpPr txBox="1">
            <a:spLocks/>
          </p:cNvSpPr>
          <p:nvPr/>
        </p:nvSpPr>
        <p:spPr>
          <a:xfrm>
            <a:off x="370474" y="1409418"/>
            <a:ext cx="6578966" cy="172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  <a:defRPr sz="18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lnSpc>
                <a:spcPct val="150000"/>
              </a:lnSpc>
              <a:buFont typeface="Muli"/>
              <a:buNone/>
            </a:pPr>
            <a:r>
              <a:rPr lang="pt-PT" sz="1600" b="1" i="1" dirty="0">
                <a:solidFill>
                  <a:schemeClr val="bg2"/>
                </a:solidFill>
                <a:highlight>
                  <a:srgbClr val="FFFFFF"/>
                </a:highlight>
              </a:rPr>
              <a:t>Vantagens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Permite utilizar o Cartão de Cidadão para se autenticar na plataforma CLAV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Não requer o armazenamento de informação sensível em base de dados</a:t>
            </a:r>
          </a:p>
          <a:p>
            <a:pPr marL="314325" indent="-174625">
              <a:lnSpc>
                <a:spcPct val="200000"/>
              </a:lnSpc>
              <a:buSzPct val="100000"/>
            </a:pPr>
            <a:r>
              <a:rPr lang="pt-PT" sz="1200" dirty="0">
                <a:solidFill>
                  <a:schemeClr val="bg2"/>
                </a:solidFill>
                <a:highlight>
                  <a:srgbClr val="FFFFFF"/>
                </a:highlight>
              </a:rPr>
              <a:t>Mantém elevados níveis de segurança e privacidade no processo de autenticação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8A884794-332B-0148-A03E-BA5630B89318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2" name="Google Shape;414;p41">
              <a:extLst>
                <a:ext uri="{FF2B5EF4-FFF2-40B4-BE49-F238E27FC236}">
                  <a16:creationId xmlns:a16="http://schemas.microsoft.com/office/drawing/2014/main" id="{59AF1031-3875-7B4B-9CC6-87F7A72CA80C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41">
              <a:extLst>
                <a:ext uri="{FF2B5EF4-FFF2-40B4-BE49-F238E27FC236}">
                  <a16:creationId xmlns:a16="http://schemas.microsoft.com/office/drawing/2014/main" id="{388C9154-5E0E-164B-B8E7-09F0632DD06A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41">
              <a:extLst>
                <a:ext uri="{FF2B5EF4-FFF2-40B4-BE49-F238E27FC236}">
                  <a16:creationId xmlns:a16="http://schemas.microsoft.com/office/drawing/2014/main" id="{E2CCBF04-E917-DA4E-9021-D75E533576E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D499B1-763B-944D-9F67-68E1A0EF787C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80D64A-3B13-F745-9B88-EEFFF483FEB8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1851B9-E8C2-104C-9AE2-DB724B35265C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</p:spTree>
    <p:extLst>
      <p:ext uri="{BB962C8B-B14F-4D97-AF65-F5344CB8AC3E}">
        <p14:creationId xmlns:p14="http://schemas.microsoft.com/office/powerpoint/2010/main" val="259437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32BFA-B91B-0446-8787-4FAE4DA0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AEFA443-C69D-204F-88C5-AEC9A59852B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>
                <a:latin typeface="Muli" panose="02000503000000000000" pitchFamily="2" charset="77"/>
              </a:rPr>
              <a:t>Autenticação de utilizadores através de Cartão de Cidadão</a:t>
            </a:r>
          </a:p>
        </p:txBody>
      </p:sp>
      <p:grpSp>
        <p:nvGrpSpPr>
          <p:cNvPr id="10" name="Google Shape;413;p41">
            <a:extLst>
              <a:ext uri="{FF2B5EF4-FFF2-40B4-BE49-F238E27FC236}">
                <a16:creationId xmlns:a16="http://schemas.microsoft.com/office/drawing/2014/main" id="{8A884794-332B-0148-A03E-BA5630B89318}"/>
              </a:ext>
            </a:extLst>
          </p:cNvPr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2" name="Google Shape;414;p41">
              <a:extLst>
                <a:ext uri="{FF2B5EF4-FFF2-40B4-BE49-F238E27FC236}">
                  <a16:creationId xmlns:a16="http://schemas.microsoft.com/office/drawing/2014/main" id="{59AF1031-3875-7B4B-9CC6-87F7A72CA80C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5;p41">
              <a:extLst>
                <a:ext uri="{FF2B5EF4-FFF2-40B4-BE49-F238E27FC236}">
                  <a16:creationId xmlns:a16="http://schemas.microsoft.com/office/drawing/2014/main" id="{388C9154-5E0E-164B-B8E7-09F0632DD06A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6;p41">
              <a:extLst>
                <a:ext uri="{FF2B5EF4-FFF2-40B4-BE49-F238E27FC236}">
                  <a16:creationId xmlns:a16="http://schemas.microsoft.com/office/drawing/2014/main" id="{E2CCBF04-E917-DA4E-9021-D75E533576E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D499B1-763B-944D-9F67-68E1A0EF787C}"/>
              </a:ext>
            </a:extLst>
          </p:cNvPr>
          <p:cNvSpPr/>
          <p:nvPr/>
        </p:nvSpPr>
        <p:spPr>
          <a:xfrm>
            <a:off x="0" y="4845937"/>
            <a:ext cx="9144000" cy="29756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080D64A-3B13-F745-9B88-EEFFF483FEB8}"/>
              </a:ext>
            </a:extLst>
          </p:cNvPr>
          <p:cNvSpPr/>
          <p:nvPr/>
        </p:nvSpPr>
        <p:spPr>
          <a:xfrm>
            <a:off x="3341717" y="4845937"/>
            <a:ext cx="1995055" cy="297563"/>
          </a:xfrm>
          <a:prstGeom prst="rect">
            <a:avLst/>
          </a:prstGeom>
          <a:solidFill>
            <a:srgbClr val="293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1851B9-E8C2-104C-9AE2-DB724B35265C}"/>
              </a:ext>
            </a:extLst>
          </p:cNvPr>
          <p:cNvSpPr txBox="1"/>
          <p:nvPr/>
        </p:nvSpPr>
        <p:spPr>
          <a:xfrm>
            <a:off x="0" y="4856835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pt-PT" sz="1100">
                <a:solidFill>
                  <a:schemeClr val="bg1"/>
                </a:solidFill>
                <a:latin typeface="Muli" panose="02000503000000000000" pitchFamily="2" charset="77"/>
              </a:rPr>
              <a:t>     Introdução             Descrição do problema    	 Estado da Arte	Solução e Implementação	                  Conclusão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B79701A-002F-4E46-84D3-4B8899BF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404749"/>
            <a:ext cx="4216399" cy="3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091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9162</TotalTime>
  <Words>3433</Words>
  <Application>Microsoft Macintosh PowerPoint</Application>
  <PresentationFormat>Apresentação no Ecrã (16:9)</PresentationFormat>
  <Paragraphs>314</Paragraphs>
  <Slides>32</Slides>
  <Notes>31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6" baseType="lpstr">
      <vt:lpstr>Muli</vt:lpstr>
      <vt:lpstr>Calibri</vt:lpstr>
      <vt:lpstr>Arial</vt:lpstr>
      <vt:lpstr>Simple Light</vt:lpstr>
      <vt:lpstr>CLAV: Autenticação e integração na plataforma iAP</vt:lpstr>
      <vt:lpstr>Agenda</vt:lpstr>
      <vt:lpstr>Introdução</vt:lpstr>
      <vt:lpstr>Descrição do problema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Solução e Implementação</vt:lpstr>
      <vt:lpstr>Solução e Implementação</vt:lpstr>
      <vt:lpstr>Solução e Implementação</vt:lpstr>
      <vt:lpstr>Solução e Implementação</vt:lpstr>
      <vt:lpstr>Solução e Implementação</vt:lpstr>
      <vt:lpstr>Solução e Implementação</vt:lpstr>
      <vt:lpstr>Solução e Implementação</vt:lpstr>
      <vt:lpstr>Solução e Implementação</vt:lpstr>
      <vt:lpstr>Solução e Implementação</vt:lpstr>
      <vt:lpstr>Solução e Implementação</vt:lpstr>
      <vt:lpstr>Solução e Implementação</vt:lpstr>
      <vt:lpstr>Conclusão</vt:lpstr>
      <vt:lpstr>CLAV: Autenticação e integração na plataforma iAP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CLAV: Autenticação e integração na plataforma iAP</dc:title>
  <cp:lastModifiedBy>Octávio José Azevedo Maia</cp:lastModifiedBy>
  <cp:revision>298</cp:revision>
  <cp:lastPrinted>2019-12-04T19:48:15Z</cp:lastPrinted>
  <dcterms:modified xsi:type="dcterms:W3CDTF">2019-12-10T14:00:27Z</dcterms:modified>
</cp:coreProperties>
</file>